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76" r:id="rId3"/>
    <p:sldId id="277" r:id="rId4"/>
    <p:sldId id="278" r:id="rId5"/>
    <p:sldId id="279" r:id="rId6"/>
    <p:sldId id="257" r:id="rId7"/>
    <p:sldId id="258" r:id="rId8"/>
    <p:sldId id="259" r:id="rId9"/>
    <p:sldId id="280" r:id="rId10"/>
    <p:sldId id="260" r:id="rId11"/>
    <p:sldId id="296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4" r:id="rId25"/>
    <p:sldId id="293" r:id="rId26"/>
    <p:sldId id="295" r:id="rId27"/>
    <p:sldId id="261" r:id="rId28"/>
    <p:sldId id="263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4" r:id="rId40"/>
    <p:sldId id="275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1C81D-381B-4726-8C54-297205668B7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F7F66E-DA46-4E37-BF83-9F457B5A4E95}">
      <dgm:prSet phldrT="[Text]"/>
      <dgm:spPr/>
      <dgm:t>
        <a:bodyPr/>
        <a:lstStyle/>
        <a:p>
          <a:r>
            <a:rPr lang="sr-Cyrl-RS" dirty="0" smtClean="0"/>
            <a:t>Симпатички и неурохуморални одговор</a:t>
          </a:r>
          <a:endParaRPr lang="en-US" dirty="0"/>
        </a:p>
      </dgm:t>
    </dgm:pt>
    <dgm:pt modelId="{163288BA-D254-4A54-9F9A-2954A03B4A8B}" type="parTrans" cxnId="{FC5219B3-E3E3-48BD-87DD-4D8E349B9862}">
      <dgm:prSet/>
      <dgm:spPr/>
      <dgm:t>
        <a:bodyPr/>
        <a:lstStyle/>
        <a:p>
          <a:endParaRPr lang="en-US"/>
        </a:p>
      </dgm:t>
    </dgm:pt>
    <dgm:pt modelId="{C963F5E9-5FD5-4485-B9E2-6DD5E6473CAC}" type="sibTrans" cxnId="{FC5219B3-E3E3-48BD-87DD-4D8E349B9862}">
      <dgm:prSet/>
      <dgm:spPr/>
      <dgm:t>
        <a:bodyPr/>
        <a:lstStyle/>
        <a:p>
          <a:endParaRPr lang="en-US" dirty="0"/>
        </a:p>
      </dgm:t>
    </dgm:pt>
    <dgm:pt modelId="{D66758BE-0E37-4015-8713-8E300AEB34FF}">
      <dgm:prSet phldrT="[Text]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sr-Cyrl-RS" dirty="0" smtClean="0"/>
            <a:t>Повећање нивоа катехоламина,антидиуретског хормона, липолиза, протеинолиза, имуносупресија, хиеркоагулабилност</a:t>
          </a:r>
          <a:endParaRPr lang="en-US" dirty="0"/>
        </a:p>
      </dgm:t>
    </dgm:pt>
    <dgm:pt modelId="{03B8DF12-54C4-478C-952A-C978B2EA2BCB}" type="parTrans" cxnId="{13781F9F-5801-44C7-B0CF-F67A81FE89FF}">
      <dgm:prSet/>
      <dgm:spPr/>
      <dgm:t>
        <a:bodyPr/>
        <a:lstStyle/>
        <a:p>
          <a:endParaRPr lang="en-US"/>
        </a:p>
      </dgm:t>
    </dgm:pt>
    <dgm:pt modelId="{1108C16E-98AA-4D56-B8CC-96255B6E7D33}" type="sibTrans" cxnId="{13781F9F-5801-44C7-B0CF-F67A81FE89FF}">
      <dgm:prSet/>
      <dgm:spPr/>
      <dgm:t>
        <a:bodyPr/>
        <a:lstStyle/>
        <a:p>
          <a:endParaRPr lang="en-US" dirty="0"/>
        </a:p>
      </dgm:t>
    </dgm:pt>
    <dgm:pt modelId="{5004141D-989A-46E7-B2CE-84F0A375C6E6}">
      <dgm:prSet phldrT="[Text]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13500000" scaled="1"/>
          <a:tileRect/>
        </a:gradFill>
      </dgm:spPr>
      <dgm:t>
        <a:bodyPr/>
        <a:lstStyle/>
        <a:p>
          <a:r>
            <a:rPr lang="sr-Cyrl-RS" dirty="0" smtClean="0"/>
            <a:t>Хипертензија, тахикардија,хипергликемија,тромбоза,ретенција соли и воде, повећање базалног метаболизма, инфекција</a:t>
          </a:r>
          <a:endParaRPr lang="en-US" dirty="0"/>
        </a:p>
      </dgm:t>
    </dgm:pt>
    <dgm:pt modelId="{EB78F0D1-F718-4C58-BE82-6FA92AE7206F}" type="parTrans" cxnId="{F637A166-C297-476C-BD5E-7F89A67A7E27}">
      <dgm:prSet/>
      <dgm:spPr/>
      <dgm:t>
        <a:bodyPr/>
        <a:lstStyle/>
        <a:p>
          <a:endParaRPr lang="en-US"/>
        </a:p>
      </dgm:t>
    </dgm:pt>
    <dgm:pt modelId="{9E6F9DD9-41F0-4002-B4D9-0DFD933576D5}" type="sibTrans" cxnId="{F637A166-C297-476C-BD5E-7F89A67A7E27}">
      <dgm:prSet/>
      <dgm:spPr/>
      <dgm:t>
        <a:bodyPr/>
        <a:lstStyle/>
        <a:p>
          <a:endParaRPr lang="en-US"/>
        </a:p>
      </dgm:t>
    </dgm:pt>
    <dgm:pt modelId="{D1725C0A-00A7-4587-9901-38CE62F6FD4C}" type="pres">
      <dgm:prSet presAssocID="{5511C81D-381B-4726-8C54-297205668B7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B5776-57F9-4FCC-88AD-53D9C630D47C}" type="pres">
      <dgm:prSet presAssocID="{5511C81D-381B-4726-8C54-297205668B76}" presName="dummyMaxCanvas" presStyleCnt="0">
        <dgm:presLayoutVars/>
      </dgm:prSet>
      <dgm:spPr/>
    </dgm:pt>
    <dgm:pt modelId="{E4C8BF7F-CB1F-4008-8E8D-A4217C0029F1}" type="pres">
      <dgm:prSet presAssocID="{5511C81D-381B-4726-8C54-297205668B76}" presName="ThreeNodes_1" presStyleLbl="node1" presStyleIdx="0" presStyleCnt="3" custLinFactNeighborX="1297" custLinFactNeighborY="5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87AC0-E03D-4A8D-81D9-DB52DC6F4D32}" type="pres">
      <dgm:prSet presAssocID="{5511C81D-381B-4726-8C54-297205668B7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DD0FB-AECA-42D9-85D1-F72B6366635C}" type="pres">
      <dgm:prSet presAssocID="{5511C81D-381B-4726-8C54-297205668B76}" presName="ThreeNodes_3" presStyleLbl="node1" presStyleIdx="2" presStyleCnt="3" custLinFactNeighborX="951" custLinFactNeighborY="1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64E88-66D6-49F4-8352-85985618DB66}" type="pres">
      <dgm:prSet presAssocID="{5511C81D-381B-4726-8C54-297205668B7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187A-9D32-43CD-B6DC-9C208B257B06}" type="pres">
      <dgm:prSet presAssocID="{5511C81D-381B-4726-8C54-297205668B7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1778F-108F-461F-8A4C-61D5A5AF62E9}" type="pres">
      <dgm:prSet presAssocID="{5511C81D-381B-4726-8C54-297205668B7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E44D6-4061-4156-B146-008BC0BF2AF4}" type="pres">
      <dgm:prSet presAssocID="{5511C81D-381B-4726-8C54-297205668B7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DD0CE-F706-4FAA-9935-6A6633DA197C}" type="pres">
      <dgm:prSet presAssocID="{5511C81D-381B-4726-8C54-297205668B7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D0EA48-A03A-4DFB-AE3B-FB6072748B41}" type="presOf" srcId="{D66758BE-0E37-4015-8713-8E300AEB34FF}" destId="{17BE44D6-4061-4156-B146-008BC0BF2AF4}" srcOrd="1" destOrd="0" presId="urn:microsoft.com/office/officeart/2005/8/layout/vProcess5"/>
    <dgm:cxn modelId="{F5FF708D-BCC7-4215-ACF5-7F176751D6E6}" type="presOf" srcId="{5511C81D-381B-4726-8C54-297205668B76}" destId="{D1725C0A-00A7-4587-9901-38CE62F6FD4C}" srcOrd="0" destOrd="0" presId="urn:microsoft.com/office/officeart/2005/8/layout/vProcess5"/>
    <dgm:cxn modelId="{13781F9F-5801-44C7-B0CF-F67A81FE89FF}" srcId="{5511C81D-381B-4726-8C54-297205668B76}" destId="{D66758BE-0E37-4015-8713-8E300AEB34FF}" srcOrd="1" destOrd="0" parTransId="{03B8DF12-54C4-478C-952A-C978B2EA2BCB}" sibTransId="{1108C16E-98AA-4D56-B8CC-96255B6E7D33}"/>
    <dgm:cxn modelId="{928B96FF-1863-4CC4-8DBF-8BD669900E90}" type="presOf" srcId="{5004141D-989A-46E7-B2CE-84F0A375C6E6}" destId="{6AADD0CE-F706-4FAA-9935-6A6633DA197C}" srcOrd="1" destOrd="0" presId="urn:microsoft.com/office/officeart/2005/8/layout/vProcess5"/>
    <dgm:cxn modelId="{F637A166-C297-476C-BD5E-7F89A67A7E27}" srcId="{5511C81D-381B-4726-8C54-297205668B76}" destId="{5004141D-989A-46E7-B2CE-84F0A375C6E6}" srcOrd="2" destOrd="0" parTransId="{EB78F0D1-F718-4C58-BE82-6FA92AE7206F}" sibTransId="{9E6F9DD9-41F0-4002-B4D9-0DFD933576D5}"/>
    <dgm:cxn modelId="{D9A63E73-5C08-48CD-A97E-4A9458AF7A2E}" type="presOf" srcId="{C963F5E9-5FD5-4485-B9E2-6DD5E6473CAC}" destId="{6E864E88-66D6-49F4-8352-85985618DB66}" srcOrd="0" destOrd="0" presId="urn:microsoft.com/office/officeart/2005/8/layout/vProcess5"/>
    <dgm:cxn modelId="{546D27AC-D9C3-4F23-925E-B2293066212A}" type="presOf" srcId="{1108C16E-98AA-4D56-B8CC-96255B6E7D33}" destId="{06C1187A-9D32-43CD-B6DC-9C208B257B06}" srcOrd="0" destOrd="0" presId="urn:microsoft.com/office/officeart/2005/8/layout/vProcess5"/>
    <dgm:cxn modelId="{AE28DAF1-FB96-43C9-9B9C-50773A125455}" type="presOf" srcId="{65F7F66E-DA46-4E37-BF83-9F457B5A4E95}" destId="{E4C8BF7F-CB1F-4008-8E8D-A4217C0029F1}" srcOrd="0" destOrd="0" presId="urn:microsoft.com/office/officeart/2005/8/layout/vProcess5"/>
    <dgm:cxn modelId="{CD71C940-9459-4C35-A62E-866F0086425B}" type="presOf" srcId="{5004141D-989A-46E7-B2CE-84F0A375C6E6}" destId="{D63DD0FB-AECA-42D9-85D1-F72B6366635C}" srcOrd="0" destOrd="0" presId="urn:microsoft.com/office/officeart/2005/8/layout/vProcess5"/>
    <dgm:cxn modelId="{F27F894A-FEFE-41CF-A3D6-5DCE63912F4C}" type="presOf" srcId="{65F7F66E-DA46-4E37-BF83-9F457B5A4E95}" destId="{2C81778F-108F-461F-8A4C-61D5A5AF62E9}" srcOrd="1" destOrd="0" presId="urn:microsoft.com/office/officeart/2005/8/layout/vProcess5"/>
    <dgm:cxn modelId="{4DA5B2E0-405B-4799-B037-5987EAB2E4E6}" type="presOf" srcId="{D66758BE-0E37-4015-8713-8E300AEB34FF}" destId="{9F587AC0-E03D-4A8D-81D9-DB52DC6F4D32}" srcOrd="0" destOrd="0" presId="urn:microsoft.com/office/officeart/2005/8/layout/vProcess5"/>
    <dgm:cxn modelId="{FC5219B3-E3E3-48BD-87DD-4D8E349B9862}" srcId="{5511C81D-381B-4726-8C54-297205668B76}" destId="{65F7F66E-DA46-4E37-BF83-9F457B5A4E95}" srcOrd="0" destOrd="0" parTransId="{163288BA-D254-4A54-9F9A-2954A03B4A8B}" sibTransId="{C963F5E9-5FD5-4485-B9E2-6DD5E6473CAC}"/>
    <dgm:cxn modelId="{0C32CC5A-BFD3-412F-B606-26BE7F028BC7}" type="presParOf" srcId="{D1725C0A-00A7-4587-9901-38CE62F6FD4C}" destId="{68FB5776-57F9-4FCC-88AD-53D9C630D47C}" srcOrd="0" destOrd="0" presId="urn:microsoft.com/office/officeart/2005/8/layout/vProcess5"/>
    <dgm:cxn modelId="{6851395E-0C29-4DE5-8855-EE0F3192BE23}" type="presParOf" srcId="{D1725C0A-00A7-4587-9901-38CE62F6FD4C}" destId="{E4C8BF7F-CB1F-4008-8E8D-A4217C0029F1}" srcOrd="1" destOrd="0" presId="urn:microsoft.com/office/officeart/2005/8/layout/vProcess5"/>
    <dgm:cxn modelId="{A8705550-4720-4139-B2A8-9B4ED13888A2}" type="presParOf" srcId="{D1725C0A-00A7-4587-9901-38CE62F6FD4C}" destId="{9F587AC0-E03D-4A8D-81D9-DB52DC6F4D32}" srcOrd="2" destOrd="0" presId="urn:microsoft.com/office/officeart/2005/8/layout/vProcess5"/>
    <dgm:cxn modelId="{874F4980-8F47-4645-994F-DFA8930F89CB}" type="presParOf" srcId="{D1725C0A-00A7-4587-9901-38CE62F6FD4C}" destId="{D63DD0FB-AECA-42D9-85D1-F72B6366635C}" srcOrd="3" destOrd="0" presId="urn:microsoft.com/office/officeart/2005/8/layout/vProcess5"/>
    <dgm:cxn modelId="{F5C4B1F3-05DA-43D6-9E38-B09498CDE4B7}" type="presParOf" srcId="{D1725C0A-00A7-4587-9901-38CE62F6FD4C}" destId="{6E864E88-66D6-49F4-8352-85985618DB66}" srcOrd="4" destOrd="0" presId="urn:microsoft.com/office/officeart/2005/8/layout/vProcess5"/>
    <dgm:cxn modelId="{2A8FB40B-E4AB-4840-A038-8DB421827CD1}" type="presParOf" srcId="{D1725C0A-00A7-4587-9901-38CE62F6FD4C}" destId="{06C1187A-9D32-43CD-B6DC-9C208B257B06}" srcOrd="5" destOrd="0" presId="urn:microsoft.com/office/officeart/2005/8/layout/vProcess5"/>
    <dgm:cxn modelId="{DBA94020-3733-464D-A4C0-01F09322EF3B}" type="presParOf" srcId="{D1725C0A-00A7-4587-9901-38CE62F6FD4C}" destId="{2C81778F-108F-461F-8A4C-61D5A5AF62E9}" srcOrd="6" destOrd="0" presId="urn:microsoft.com/office/officeart/2005/8/layout/vProcess5"/>
    <dgm:cxn modelId="{961E6466-2CDC-408D-AB70-898CBC7E5DCC}" type="presParOf" srcId="{D1725C0A-00A7-4587-9901-38CE62F6FD4C}" destId="{17BE44D6-4061-4156-B146-008BC0BF2AF4}" srcOrd="7" destOrd="0" presId="urn:microsoft.com/office/officeart/2005/8/layout/vProcess5"/>
    <dgm:cxn modelId="{D70D288D-C8D0-4723-B55A-6571AC450A49}" type="presParOf" srcId="{D1725C0A-00A7-4587-9901-38CE62F6FD4C}" destId="{6AADD0CE-F706-4FAA-9935-6A6633DA197C}" srcOrd="8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15CE15-93BB-4860-9189-F14D2B3151F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A7EF97-9FF9-4288-ADD3-949B13D09EDA}">
      <dgm:prSet phldrT="[Text]" custT="1"/>
      <dgm:spPr/>
      <dgm:t>
        <a:bodyPr/>
        <a:lstStyle/>
        <a:p>
          <a:r>
            <a:rPr lang="sr-Cyrl-CS" sz="2400" dirty="0" smtClean="0">
              <a:solidFill>
                <a:srgbClr val="3C7F94"/>
              </a:solidFill>
            </a:rPr>
            <a:t>Неопиоидни</a:t>
          </a:r>
        </a:p>
        <a:p>
          <a:r>
            <a:rPr lang="sr-Cyrl-CS" sz="2400" dirty="0" smtClean="0">
              <a:solidFill>
                <a:srgbClr val="3C7F94"/>
              </a:solidFill>
            </a:rPr>
            <a:t>аналгетици</a:t>
          </a:r>
          <a:endParaRPr lang="en-US" sz="2400" dirty="0">
            <a:solidFill>
              <a:srgbClr val="3C7F94"/>
            </a:solidFill>
          </a:endParaRPr>
        </a:p>
      </dgm:t>
    </dgm:pt>
    <dgm:pt modelId="{54669DC6-3415-4F07-8F86-F3A0DA122C90}" type="parTrans" cxnId="{8F9DF6A8-8C01-4077-A121-BF4921451B67}">
      <dgm:prSet/>
      <dgm:spPr/>
      <dgm:t>
        <a:bodyPr/>
        <a:lstStyle/>
        <a:p>
          <a:endParaRPr lang="en-US"/>
        </a:p>
      </dgm:t>
    </dgm:pt>
    <dgm:pt modelId="{3C6ECF74-D298-434E-94B8-CECA3325A208}" type="sibTrans" cxnId="{8F9DF6A8-8C01-4077-A121-BF4921451B67}">
      <dgm:prSet/>
      <dgm:spPr/>
      <dgm:t>
        <a:bodyPr/>
        <a:lstStyle/>
        <a:p>
          <a:endParaRPr lang="en-US"/>
        </a:p>
      </dgm:t>
    </dgm:pt>
    <dgm:pt modelId="{2FB97086-197C-4D8A-888F-D2F3B97799AD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Парцетамол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29D43791-10BF-47A6-88A3-9D3761C5A9C2}" type="parTrans" cxnId="{F4270BE6-C7A5-4CF6-8B90-72BBA081EA1F}">
      <dgm:prSet/>
      <dgm:spPr/>
      <dgm:t>
        <a:bodyPr/>
        <a:lstStyle/>
        <a:p>
          <a:endParaRPr lang="en-US"/>
        </a:p>
      </dgm:t>
    </dgm:pt>
    <dgm:pt modelId="{013A942A-9137-41B8-B429-AE195E4860F8}" type="sibTrans" cxnId="{F4270BE6-C7A5-4CF6-8B90-72BBA081EA1F}">
      <dgm:prSet/>
      <dgm:spPr/>
      <dgm:t>
        <a:bodyPr/>
        <a:lstStyle/>
        <a:p>
          <a:endParaRPr lang="en-US"/>
        </a:p>
      </dgm:t>
    </dgm:pt>
    <dgm:pt modelId="{7534BF6C-3CAB-45D2-AF27-E5717109BC64}">
      <dgm:prSet phldrT="[Text]" custT="1"/>
      <dgm:spPr/>
      <dgm:t>
        <a:bodyPr/>
        <a:lstStyle/>
        <a:p>
          <a:r>
            <a:rPr lang="sr-Cyrl-CS" sz="2400" dirty="0" smtClean="0">
              <a:solidFill>
                <a:srgbClr val="3C7F94"/>
              </a:solidFill>
            </a:rPr>
            <a:t>Слаби опиоиди</a:t>
          </a:r>
          <a:endParaRPr lang="en-US" sz="2400" dirty="0">
            <a:solidFill>
              <a:srgbClr val="3C7F94"/>
            </a:solidFill>
          </a:endParaRPr>
        </a:p>
      </dgm:t>
    </dgm:pt>
    <dgm:pt modelId="{1A43C507-37A6-46D3-A726-5070752F978F}" type="parTrans" cxnId="{410E3D81-33FD-406D-BC0B-47006BB942CB}">
      <dgm:prSet/>
      <dgm:spPr/>
      <dgm:t>
        <a:bodyPr/>
        <a:lstStyle/>
        <a:p>
          <a:endParaRPr lang="en-US"/>
        </a:p>
      </dgm:t>
    </dgm:pt>
    <dgm:pt modelId="{3348A236-40C8-4E75-931E-ADEB3CE9627C}" type="sibTrans" cxnId="{410E3D81-33FD-406D-BC0B-47006BB942CB}">
      <dgm:prSet/>
      <dgm:spPr/>
      <dgm:t>
        <a:bodyPr/>
        <a:lstStyle/>
        <a:p>
          <a:endParaRPr lang="en-US"/>
        </a:p>
      </dgm:t>
    </dgm:pt>
    <dgm:pt modelId="{49F02A27-55A0-4A5C-9F7B-F579E8DA523C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кодеин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269CC301-DF8A-48E4-BA32-5DAD2C4677D8}" type="parTrans" cxnId="{32CBD341-19AD-49CC-AE25-3585758A0018}">
      <dgm:prSet/>
      <dgm:spPr/>
      <dgm:t>
        <a:bodyPr/>
        <a:lstStyle/>
        <a:p>
          <a:endParaRPr lang="en-US"/>
        </a:p>
      </dgm:t>
    </dgm:pt>
    <dgm:pt modelId="{D0589D36-DE0C-4490-AFFD-CD53EFC08698}" type="sibTrans" cxnId="{32CBD341-19AD-49CC-AE25-3585758A0018}">
      <dgm:prSet/>
      <dgm:spPr/>
      <dgm:t>
        <a:bodyPr/>
        <a:lstStyle/>
        <a:p>
          <a:endParaRPr lang="en-US"/>
        </a:p>
      </dgm:t>
    </dgm:pt>
    <dgm:pt modelId="{E157E827-12FE-4610-8078-E7986CC1E2FF}">
      <dgm:prSet phldrT="[Text]" custT="1"/>
      <dgm:spPr/>
      <dgm:t>
        <a:bodyPr/>
        <a:lstStyle/>
        <a:p>
          <a:r>
            <a:rPr lang="sr-Cyrl-CS" sz="2400" dirty="0" smtClean="0">
              <a:solidFill>
                <a:srgbClr val="3C7F94"/>
              </a:solidFill>
            </a:rPr>
            <a:t>Јаки опиоиди</a:t>
          </a:r>
          <a:endParaRPr lang="en-US" sz="2400" dirty="0">
            <a:solidFill>
              <a:srgbClr val="3C7F94"/>
            </a:solidFill>
          </a:endParaRPr>
        </a:p>
      </dgm:t>
    </dgm:pt>
    <dgm:pt modelId="{2A5B069C-2BC6-4386-A4D7-F56D9125DB2F}" type="parTrans" cxnId="{618CCE90-1E8D-42D3-B239-5B97FE23D6F5}">
      <dgm:prSet/>
      <dgm:spPr/>
      <dgm:t>
        <a:bodyPr/>
        <a:lstStyle/>
        <a:p>
          <a:endParaRPr lang="en-US"/>
        </a:p>
      </dgm:t>
    </dgm:pt>
    <dgm:pt modelId="{25604E79-10B5-454A-BD60-AED2E6812A63}" type="sibTrans" cxnId="{618CCE90-1E8D-42D3-B239-5B97FE23D6F5}">
      <dgm:prSet/>
      <dgm:spPr/>
      <dgm:t>
        <a:bodyPr/>
        <a:lstStyle/>
        <a:p>
          <a:endParaRPr lang="en-US"/>
        </a:p>
      </dgm:t>
    </dgm:pt>
    <dgm:pt modelId="{F7DF8742-00DF-48FD-9BF7-89825DCE4398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НСАИЛ, укључујући </a:t>
          </a:r>
          <a:r>
            <a:rPr lang="en-U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COX2 </a:t>
          </a:r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инхибиторе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D11DC46F-04DF-4A8E-BFFF-19D9A6D647A4}" type="parTrans" cxnId="{CE41BFEB-071E-4437-830D-D3E1DAB9B3C2}">
      <dgm:prSet/>
      <dgm:spPr/>
      <dgm:t>
        <a:bodyPr/>
        <a:lstStyle/>
        <a:p>
          <a:endParaRPr lang="en-US"/>
        </a:p>
      </dgm:t>
    </dgm:pt>
    <dgm:pt modelId="{1B2946C5-9160-4A2F-9F99-7B69B31DB568}" type="sibTrans" cxnId="{CE41BFEB-071E-4437-830D-D3E1DAB9B3C2}">
      <dgm:prSet/>
      <dgm:spPr/>
      <dgm:t>
        <a:bodyPr/>
        <a:lstStyle/>
        <a:p>
          <a:endParaRPr lang="en-US"/>
        </a:p>
      </dgm:t>
    </dgm:pt>
    <dgm:pt modelId="{30A4A2D7-A845-4368-89A6-BA14CB290DFB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Габапентин, прегабалин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90ED69AA-8553-4E55-8349-244E00D7B966}" type="parTrans" cxnId="{7750BAA7-5228-4487-9D1F-BF57E2506B0B}">
      <dgm:prSet/>
      <dgm:spPr/>
      <dgm:t>
        <a:bodyPr/>
        <a:lstStyle/>
        <a:p>
          <a:endParaRPr lang="en-US"/>
        </a:p>
      </dgm:t>
    </dgm:pt>
    <dgm:pt modelId="{44FCC244-6DD7-4CDF-B144-29C863A4260E}" type="sibTrans" cxnId="{7750BAA7-5228-4487-9D1F-BF57E2506B0B}">
      <dgm:prSet/>
      <dgm:spPr/>
      <dgm:t>
        <a:bodyPr/>
        <a:lstStyle/>
        <a:p>
          <a:endParaRPr lang="en-US"/>
        </a:p>
      </dgm:t>
    </dgm:pt>
    <dgm:pt modelId="{A7237948-7B34-43AA-B9A9-05FBDA19D47D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Трамадол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4E2EF9AD-3CAC-416D-A73F-D0D90384D673}" type="parTrans" cxnId="{66457167-9EE0-4B88-B326-AF4FD3FAA0B5}">
      <dgm:prSet/>
      <dgm:spPr/>
      <dgm:t>
        <a:bodyPr/>
        <a:lstStyle/>
        <a:p>
          <a:endParaRPr lang="en-US"/>
        </a:p>
      </dgm:t>
    </dgm:pt>
    <dgm:pt modelId="{6C53BE92-6974-4FBE-A9B7-165025FBAE8F}" type="sibTrans" cxnId="{66457167-9EE0-4B88-B326-AF4FD3FAA0B5}">
      <dgm:prSet/>
      <dgm:spPr/>
      <dgm:t>
        <a:bodyPr/>
        <a:lstStyle/>
        <a:p>
          <a:endParaRPr lang="en-US"/>
        </a:p>
      </dgm:t>
    </dgm:pt>
    <dgm:pt modelId="{72865079-EE65-4552-9AB9-1982F86A47DE}">
      <dgm:prSet phldrT="[Text]" custT="1"/>
      <dgm:spPr/>
      <dgm:t>
        <a:bodyPr/>
        <a:lstStyle/>
        <a:p>
          <a:r>
            <a:rPr lang="sr-Cyrl-CS" sz="2400" dirty="0" smtClean="0">
              <a:solidFill>
                <a:srgbClr val="3C7F94"/>
              </a:solidFill>
            </a:rPr>
            <a:t>Остали </a:t>
          </a:r>
          <a:endParaRPr lang="en-US" sz="2400" dirty="0">
            <a:solidFill>
              <a:srgbClr val="3C7F94"/>
            </a:solidFill>
          </a:endParaRPr>
        </a:p>
      </dgm:t>
    </dgm:pt>
    <dgm:pt modelId="{07C665B5-0845-4E75-BA36-17D67274A228}" type="sibTrans" cxnId="{002D4FDB-2CE0-4005-8994-43CF91580AAB}">
      <dgm:prSet/>
      <dgm:spPr/>
      <dgm:t>
        <a:bodyPr/>
        <a:lstStyle/>
        <a:p>
          <a:endParaRPr lang="en-US"/>
        </a:p>
      </dgm:t>
    </dgm:pt>
    <dgm:pt modelId="{0EFB35AA-242A-4D30-9103-61C868EFFA2B}" type="parTrans" cxnId="{002D4FDB-2CE0-4005-8994-43CF91580AAB}">
      <dgm:prSet/>
      <dgm:spPr/>
      <dgm:t>
        <a:bodyPr/>
        <a:lstStyle/>
        <a:p>
          <a:endParaRPr lang="en-US"/>
        </a:p>
      </dgm:t>
    </dgm:pt>
    <dgm:pt modelId="{C89C9A4D-B1E1-41E5-B86B-E24CA2D333A1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Петидин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9EEDC48C-D5EA-4D2A-8506-6FBF7F24E12B}" type="sibTrans" cxnId="{B18C242B-075A-4DFB-B27E-42ED46E85CDC}">
      <dgm:prSet/>
      <dgm:spPr/>
      <dgm:t>
        <a:bodyPr/>
        <a:lstStyle/>
        <a:p>
          <a:endParaRPr lang="en-US"/>
        </a:p>
      </dgm:t>
    </dgm:pt>
    <dgm:pt modelId="{65DF1F10-7173-4B06-A1BC-4EB15C3EFED9}" type="parTrans" cxnId="{B18C242B-075A-4DFB-B27E-42ED46E85CDC}">
      <dgm:prSet/>
      <dgm:spPr/>
      <dgm:t>
        <a:bodyPr/>
        <a:lstStyle/>
        <a:p>
          <a:endParaRPr lang="en-US"/>
        </a:p>
      </dgm:t>
    </dgm:pt>
    <dgm:pt modelId="{BDC2B16E-6D89-4F3E-9238-EACFB632907D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Морфин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2AD7F395-6304-4D52-B487-40E0CB6ED3CE}" type="sibTrans" cxnId="{B8151C57-1312-4BED-9CEF-282F7CB936B5}">
      <dgm:prSet/>
      <dgm:spPr/>
      <dgm:t>
        <a:bodyPr/>
        <a:lstStyle/>
        <a:p>
          <a:endParaRPr lang="en-US"/>
        </a:p>
      </dgm:t>
    </dgm:pt>
    <dgm:pt modelId="{094CD48D-B8DE-4B74-97E2-1A2BF9C794C3}" type="parTrans" cxnId="{B8151C57-1312-4BED-9CEF-282F7CB936B5}">
      <dgm:prSet/>
      <dgm:spPr/>
      <dgm:t>
        <a:bodyPr/>
        <a:lstStyle/>
        <a:p>
          <a:endParaRPr lang="en-US"/>
        </a:p>
      </dgm:t>
    </dgm:pt>
    <dgm:pt modelId="{C2E2544F-32F7-40B0-9C55-B6ECDAF427EC}">
      <dgm:prSet phldrT="[Text]" custT="1"/>
      <dgm:spPr/>
      <dgm:t>
        <a:bodyPr/>
        <a:lstStyle/>
        <a:p>
          <a:r>
            <a:rPr lang="sr-Cyrl-CS" sz="1800" dirty="0" smtClean="0">
              <a:latin typeface="+mj-lt"/>
              <a:ea typeface="Arial Unicode MS" pitchFamily="34" charset="-128"/>
              <a:cs typeface="Arial Unicode MS" pitchFamily="34" charset="-128"/>
            </a:rPr>
            <a:t>Фентанил </a:t>
          </a:r>
          <a:endParaRPr lang="en-US" sz="1800" dirty="0">
            <a:latin typeface="+mj-lt"/>
            <a:ea typeface="Arial Unicode MS" pitchFamily="34" charset="-128"/>
            <a:cs typeface="Arial Unicode MS" pitchFamily="34" charset="-128"/>
          </a:endParaRPr>
        </a:p>
      </dgm:t>
    </dgm:pt>
    <dgm:pt modelId="{C689A077-ECEF-4785-A32D-4C5169D6EC33}" type="parTrans" cxnId="{42A1FB1C-E3AF-4EBC-9F04-4779E1F5B0F8}">
      <dgm:prSet/>
      <dgm:spPr/>
    </dgm:pt>
    <dgm:pt modelId="{5D551997-46AA-44A2-B482-62E867B7799B}" type="sibTrans" cxnId="{42A1FB1C-E3AF-4EBC-9F04-4779E1F5B0F8}">
      <dgm:prSet/>
      <dgm:spPr/>
    </dgm:pt>
    <dgm:pt modelId="{90463650-736C-49C8-B78C-E09754B328DC}" type="pres">
      <dgm:prSet presAssocID="{E415CE15-93BB-4860-9189-F14D2B3151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09D705-20DF-4673-BC94-7426F4FEF846}" type="pres">
      <dgm:prSet presAssocID="{D4A7EF97-9FF9-4288-ADD3-949B13D09EDA}" presName="linNode" presStyleCnt="0"/>
      <dgm:spPr/>
    </dgm:pt>
    <dgm:pt modelId="{FBA81F76-F805-4989-BAE4-4F7D68FC54C8}" type="pres">
      <dgm:prSet presAssocID="{D4A7EF97-9FF9-4288-ADD3-949B13D09EDA}" presName="parentText" presStyleLbl="node1" presStyleIdx="0" presStyleCnt="4" custScaleY="83692" custLinFactNeighborX="-543" custLinFactNeighborY="-1733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7E208-BDED-4861-809D-41CFD650643F}" type="pres">
      <dgm:prSet presAssocID="{D4A7EF97-9FF9-4288-ADD3-949B13D09EDA}" presName="descendantText" presStyleLbl="alignAccFollowNode1" presStyleIdx="0" presStyleCnt="3" custScaleX="96849" custLinFactNeighborX="2720" custLinFactNeighborY="34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8236DD-7293-4FF6-9966-C71C03E75D25}" type="pres">
      <dgm:prSet presAssocID="{3C6ECF74-D298-434E-94B8-CECA3325A208}" presName="sp" presStyleCnt="0"/>
      <dgm:spPr/>
    </dgm:pt>
    <dgm:pt modelId="{F83DAB8C-6F22-4F71-A003-C906097DB876}" type="pres">
      <dgm:prSet presAssocID="{7534BF6C-3CAB-45D2-AF27-E5717109BC64}" presName="linNode" presStyleCnt="0"/>
      <dgm:spPr/>
    </dgm:pt>
    <dgm:pt modelId="{4521DE71-C480-4C97-A9DE-0A95D3723628}" type="pres">
      <dgm:prSet presAssocID="{7534BF6C-3CAB-45D2-AF27-E5717109BC64}" presName="parentText" presStyleLbl="node1" presStyleIdx="1" presStyleCnt="4" custScaleY="102190" custLinFactNeighborX="-544" custLinFactNeighborY="9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4469E6-17F8-4B5B-9926-0A79123D8FB9}" type="pres">
      <dgm:prSet presAssocID="{7534BF6C-3CAB-45D2-AF27-E5717109BC64}" presName="descendantText" presStyleLbl="alignAccFollowNode1" presStyleIdx="1" presStyleCnt="3" custScaleX="97876" custScaleY="123089" custLinFactNeighborX="2820" custLinFactNeighborY="-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81CA6-A467-4C84-BD17-A66837BD5D05}" type="pres">
      <dgm:prSet presAssocID="{3348A236-40C8-4E75-931E-ADEB3CE9627C}" presName="sp" presStyleCnt="0"/>
      <dgm:spPr/>
    </dgm:pt>
    <dgm:pt modelId="{D177F92E-C26E-4DB9-9E77-C7D8E6AB6EAE}" type="pres">
      <dgm:prSet presAssocID="{E157E827-12FE-4610-8078-E7986CC1E2FF}" presName="linNode" presStyleCnt="0"/>
      <dgm:spPr/>
    </dgm:pt>
    <dgm:pt modelId="{D5A1BAB1-F1AE-4F00-AA07-116642977C7F}" type="pres">
      <dgm:prSet presAssocID="{E157E827-12FE-4610-8078-E7986CC1E2FF}" presName="parentText" presStyleLbl="node1" presStyleIdx="2" presStyleCnt="4" custScaleY="84548" custLinFactNeighborX="-324" custLinFactNeighborY="-15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FD0BED-B95D-45ED-A0F1-BC40D5D45292}" type="pres">
      <dgm:prSet presAssocID="{E157E827-12FE-4610-8078-E7986CC1E2FF}" presName="descendantText" presStyleLbl="alignAccFollowNode1" presStyleIdx="2" presStyleCnt="3" custScaleX="99100" custScaleY="104733" custLinFactNeighborX="2720" custLinFactNeighborY="1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CA370-57FE-45FB-9F0B-78519D01D3F5}" type="pres">
      <dgm:prSet presAssocID="{25604E79-10B5-454A-BD60-AED2E6812A63}" presName="sp" presStyleCnt="0"/>
      <dgm:spPr/>
    </dgm:pt>
    <dgm:pt modelId="{0FCC94F7-CE6E-4E9C-AAFE-D3A319F96623}" type="pres">
      <dgm:prSet presAssocID="{72865079-EE65-4552-9AB9-1982F86A47DE}" presName="linNode" presStyleCnt="0"/>
      <dgm:spPr/>
    </dgm:pt>
    <dgm:pt modelId="{4C7703A3-E8A3-4F70-A60C-B36D4947FB05}" type="pres">
      <dgm:prSet presAssocID="{72865079-EE65-4552-9AB9-1982F86A47DE}" presName="parentText" presStyleLbl="node1" presStyleIdx="3" presStyleCnt="4" custScaleY="63224" custLinFactNeighborX="-3377" custLinFactNeighborY="-157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16E6C1-7D46-4462-9526-2CF79801D969}" type="presOf" srcId="{49F02A27-55A0-4A5C-9F7B-F579E8DA523C}" destId="{894469E6-17F8-4B5B-9926-0A79123D8FB9}" srcOrd="0" destOrd="0" presId="urn:microsoft.com/office/officeart/2005/8/layout/vList5"/>
    <dgm:cxn modelId="{7750BAA7-5228-4487-9D1F-BF57E2506B0B}" srcId="{D4A7EF97-9FF9-4288-ADD3-949B13D09EDA}" destId="{30A4A2D7-A845-4368-89A6-BA14CB290DFB}" srcOrd="2" destOrd="0" parTransId="{90ED69AA-8553-4E55-8349-244E00D7B966}" sibTransId="{44FCC244-6DD7-4CDF-B144-29C863A4260E}"/>
    <dgm:cxn modelId="{CC20E8C4-AF3E-43BD-8E3C-6B729147AB98}" type="presOf" srcId="{E157E827-12FE-4610-8078-E7986CC1E2FF}" destId="{D5A1BAB1-F1AE-4F00-AA07-116642977C7F}" srcOrd="0" destOrd="0" presId="urn:microsoft.com/office/officeart/2005/8/layout/vList5"/>
    <dgm:cxn modelId="{618CCE90-1E8D-42D3-B239-5B97FE23D6F5}" srcId="{E415CE15-93BB-4860-9189-F14D2B3151F4}" destId="{E157E827-12FE-4610-8078-E7986CC1E2FF}" srcOrd="2" destOrd="0" parTransId="{2A5B069C-2BC6-4386-A4D7-F56D9125DB2F}" sibTransId="{25604E79-10B5-454A-BD60-AED2E6812A63}"/>
    <dgm:cxn modelId="{CBB2D052-0394-4F61-99E1-B4449E96EC40}" type="presOf" srcId="{E415CE15-93BB-4860-9189-F14D2B3151F4}" destId="{90463650-736C-49C8-B78C-E09754B328DC}" srcOrd="0" destOrd="0" presId="urn:microsoft.com/office/officeart/2005/8/layout/vList5"/>
    <dgm:cxn modelId="{66457167-9EE0-4B88-B326-AF4FD3FAA0B5}" srcId="{7534BF6C-3CAB-45D2-AF27-E5717109BC64}" destId="{A7237948-7B34-43AA-B9A9-05FBDA19D47D}" srcOrd="1" destOrd="0" parTransId="{4E2EF9AD-3CAC-416D-A73F-D0D90384D673}" sibTransId="{6C53BE92-6974-4FBE-A9B7-165025FBAE8F}"/>
    <dgm:cxn modelId="{CE41BFEB-071E-4437-830D-D3E1DAB9B3C2}" srcId="{D4A7EF97-9FF9-4288-ADD3-949B13D09EDA}" destId="{F7DF8742-00DF-48FD-9BF7-89825DCE4398}" srcOrd="1" destOrd="0" parTransId="{D11DC46F-04DF-4A8E-BFFF-19D9A6D647A4}" sibTransId="{1B2946C5-9160-4A2F-9F99-7B69B31DB568}"/>
    <dgm:cxn modelId="{495959A6-7E00-44B5-B8FE-E8648D7DB6E9}" type="presOf" srcId="{C89C9A4D-B1E1-41E5-B86B-E24CA2D333A1}" destId="{CDFD0BED-B95D-45ED-A0F1-BC40D5D45292}" srcOrd="0" destOrd="2" presId="urn:microsoft.com/office/officeart/2005/8/layout/vList5"/>
    <dgm:cxn modelId="{42A1FB1C-E3AF-4EBC-9F04-4779E1F5B0F8}" srcId="{E157E827-12FE-4610-8078-E7986CC1E2FF}" destId="{C2E2544F-32F7-40B0-9C55-B6ECDAF427EC}" srcOrd="1" destOrd="0" parTransId="{C689A077-ECEF-4785-A32D-4C5169D6EC33}" sibTransId="{5D551997-46AA-44A2-B482-62E867B7799B}"/>
    <dgm:cxn modelId="{B18C242B-075A-4DFB-B27E-42ED46E85CDC}" srcId="{E157E827-12FE-4610-8078-E7986CC1E2FF}" destId="{C89C9A4D-B1E1-41E5-B86B-E24CA2D333A1}" srcOrd="2" destOrd="0" parTransId="{65DF1F10-7173-4B06-A1BC-4EB15C3EFED9}" sibTransId="{9EEDC48C-D5EA-4D2A-8506-6FBF7F24E12B}"/>
    <dgm:cxn modelId="{C6C6C5FB-F662-4206-B056-18131BF6EFAB}" type="presOf" srcId="{F7DF8742-00DF-48FD-9BF7-89825DCE4398}" destId="{5697E208-BDED-4861-809D-41CFD650643F}" srcOrd="0" destOrd="1" presId="urn:microsoft.com/office/officeart/2005/8/layout/vList5"/>
    <dgm:cxn modelId="{002D4FDB-2CE0-4005-8994-43CF91580AAB}" srcId="{E415CE15-93BB-4860-9189-F14D2B3151F4}" destId="{72865079-EE65-4552-9AB9-1982F86A47DE}" srcOrd="3" destOrd="0" parTransId="{0EFB35AA-242A-4D30-9103-61C868EFFA2B}" sibTransId="{07C665B5-0845-4E75-BA36-17D67274A228}"/>
    <dgm:cxn modelId="{410E3D81-33FD-406D-BC0B-47006BB942CB}" srcId="{E415CE15-93BB-4860-9189-F14D2B3151F4}" destId="{7534BF6C-3CAB-45D2-AF27-E5717109BC64}" srcOrd="1" destOrd="0" parTransId="{1A43C507-37A6-46D3-A726-5070752F978F}" sibTransId="{3348A236-40C8-4E75-931E-ADEB3CE9627C}"/>
    <dgm:cxn modelId="{F4270BE6-C7A5-4CF6-8B90-72BBA081EA1F}" srcId="{D4A7EF97-9FF9-4288-ADD3-949B13D09EDA}" destId="{2FB97086-197C-4D8A-888F-D2F3B97799AD}" srcOrd="0" destOrd="0" parTransId="{29D43791-10BF-47A6-88A3-9D3761C5A9C2}" sibTransId="{013A942A-9137-41B8-B429-AE195E4860F8}"/>
    <dgm:cxn modelId="{32CBD341-19AD-49CC-AE25-3585758A0018}" srcId="{7534BF6C-3CAB-45D2-AF27-E5717109BC64}" destId="{49F02A27-55A0-4A5C-9F7B-F579E8DA523C}" srcOrd="0" destOrd="0" parTransId="{269CC301-DF8A-48E4-BA32-5DAD2C4677D8}" sibTransId="{D0589D36-DE0C-4490-AFFD-CD53EFC08698}"/>
    <dgm:cxn modelId="{9BDFBAF4-CE54-4C5B-9312-66D1BB10E73A}" type="presOf" srcId="{A7237948-7B34-43AA-B9A9-05FBDA19D47D}" destId="{894469E6-17F8-4B5B-9926-0A79123D8FB9}" srcOrd="0" destOrd="1" presId="urn:microsoft.com/office/officeart/2005/8/layout/vList5"/>
    <dgm:cxn modelId="{99560435-6E09-4FAD-94CA-5659ADE3CE00}" type="presOf" srcId="{2FB97086-197C-4D8A-888F-D2F3B97799AD}" destId="{5697E208-BDED-4861-809D-41CFD650643F}" srcOrd="0" destOrd="0" presId="urn:microsoft.com/office/officeart/2005/8/layout/vList5"/>
    <dgm:cxn modelId="{02B6CF69-3164-471A-9DC7-488E3AD85EC3}" type="presOf" srcId="{D4A7EF97-9FF9-4288-ADD3-949B13D09EDA}" destId="{FBA81F76-F805-4989-BAE4-4F7D68FC54C8}" srcOrd="0" destOrd="0" presId="urn:microsoft.com/office/officeart/2005/8/layout/vList5"/>
    <dgm:cxn modelId="{213C2872-1521-4356-988E-829644592E02}" type="presOf" srcId="{C2E2544F-32F7-40B0-9C55-B6ECDAF427EC}" destId="{CDFD0BED-B95D-45ED-A0F1-BC40D5D45292}" srcOrd="0" destOrd="1" presId="urn:microsoft.com/office/officeart/2005/8/layout/vList5"/>
    <dgm:cxn modelId="{98593046-B94E-43FC-A1BF-E79810577E5C}" type="presOf" srcId="{BDC2B16E-6D89-4F3E-9238-EACFB632907D}" destId="{CDFD0BED-B95D-45ED-A0F1-BC40D5D45292}" srcOrd="0" destOrd="0" presId="urn:microsoft.com/office/officeart/2005/8/layout/vList5"/>
    <dgm:cxn modelId="{8F9DF6A8-8C01-4077-A121-BF4921451B67}" srcId="{E415CE15-93BB-4860-9189-F14D2B3151F4}" destId="{D4A7EF97-9FF9-4288-ADD3-949B13D09EDA}" srcOrd="0" destOrd="0" parTransId="{54669DC6-3415-4F07-8F86-F3A0DA122C90}" sibTransId="{3C6ECF74-D298-434E-94B8-CECA3325A208}"/>
    <dgm:cxn modelId="{F0E0715E-DD66-4288-80A1-83660F1802D9}" type="presOf" srcId="{72865079-EE65-4552-9AB9-1982F86A47DE}" destId="{4C7703A3-E8A3-4F70-A60C-B36D4947FB05}" srcOrd="0" destOrd="0" presId="urn:microsoft.com/office/officeart/2005/8/layout/vList5"/>
    <dgm:cxn modelId="{601F466F-3ACA-4946-AC7D-0C4DEC26EA27}" type="presOf" srcId="{30A4A2D7-A845-4368-89A6-BA14CB290DFB}" destId="{5697E208-BDED-4861-809D-41CFD650643F}" srcOrd="0" destOrd="2" presId="urn:microsoft.com/office/officeart/2005/8/layout/vList5"/>
    <dgm:cxn modelId="{299B3E99-D426-42D2-A906-96BAA0615CAE}" type="presOf" srcId="{7534BF6C-3CAB-45D2-AF27-E5717109BC64}" destId="{4521DE71-C480-4C97-A9DE-0A95D3723628}" srcOrd="0" destOrd="0" presId="urn:microsoft.com/office/officeart/2005/8/layout/vList5"/>
    <dgm:cxn modelId="{B8151C57-1312-4BED-9CEF-282F7CB936B5}" srcId="{E157E827-12FE-4610-8078-E7986CC1E2FF}" destId="{BDC2B16E-6D89-4F3E-9238-EACFB632907D}" srcOrd="0" destOrd="0" parTransId="{094CD48D-B8DE-4B74-97E2-1A2BF9C794C3}" sibTransId="{2AD7F395-6304-4D52-B487-40E0CB6ED3CE}"/>
    <dgm:cxn modelId="{D334F6EB-4FA7-4C48-87DB-39CD3576DF97}" type="presParOf" srcId="{90463650-736C-49C8-B78C-E09754B328DC}" destId="{AD09D705-20DF-4673-BC94-7426F4FEF846}" srcOrd="0" destOrd="0" presId="urn:microsoft.com/office/officeart/2005/8/layout/vList5"/>
    <dgm:cxn modelId="{083C727E-6DE8-48CC-B171-0AACC87005CA}" type="presParOf" srcId="{AD09D705-20DF-4673-BC94-7426F4FEF846}" destId="{FBA81F76-F805-4989-BAE4-4F7D68FC54C8}" srcOrd="0" destOrd="0" presId="urn:microsoft.com/office/officeart/2005/8/layout/vList5"/>
    <dgm:cxn modelId="{26529507-9CEC-4FEE-8A9B-D9EF76E7DC90}" type="presParOf" srcId="{AD09D705-20DF-4673-BC94-7426F4FEF846}" destId="{5697E208-BDED-4861-809D-41CFD650643F}" srcOrd="1" destOrd="0" presId="urn:microsoft.com/office/officeart/2005/8/layout/vList5"/>
    <dgm:cxn modelId="{976567F4-5650-4A68-A90D-F00C7E8D3944}" type="presParOf" srcId="{90463650-736C-49C8-B78C-E09754B328DC}" destId="{6D8236DD-7293-4FF6-9966-C71C03E75D25}" srcOrd="1" destOrd="0" presId="urn:microsoft.com/office/officeart/2005/8/layout/vList5"/>
    <dgm:cxn modelId="{FCB7378E-4115-4ED5-B130-A4AB30D9BB20}" type="presParOf" srcId="{90463650-736C-49C8-B78C-E09754B328DC}" destId="{F83DAB8C-6F22-4F71-A003-C906097DB876}" srcOrd="2" destOrd="0" presId="urn:microsoft.com/office/officeart/2005/8/layout/vList5"/>
    <dgm:cxn modelId="{55153C3A-CA9D-4565-9612-B7847998459C}" type="presParOf" srcId="{F83DAB8C-6F22-4F71-A003-C906097DB876}" destId="{4521DE71-C480-4C97-A9DE-0A95D3723628}" srcOrd="0" destOrd="0" presId="urn:microsoft.com/office/officeart/2005/8/layout/vList5"/>
    <dgm:cxn modelId="{72F32547-DB69-444B-A34A-004B86B84CD1}" type="presParOf" srcId="{F83DAB8C-6F22-4F71-A003-C906097DB876}" destId="{894469E6-17F8-4B5B-9926-0A79123D8FB9}" srcOrd="1" destOrd="0" presId="urn:microsoft.com/office/officeart/2005/8/layout/vList5"/>
    <dgm:cxn modelId="{781506DB-CCD0-4976-80E2-4D84A3FFB6A7}" type="presParOf" srcId="{90463650-736C-49C8-B78C-E09754B328DC}" destId="{81F81CA6-A467-4C84-BD17-A66837BD5D05}" srcOrd="3" destOrd="0" presId="urn:microsoft.com/office/officeart/2005/8/layout/vList5"/>
    <dgm:cxn modelId="{4953E1BB-487F-4F86-AB93-B9A4917E636F}" type="presParOf" srcId="{90463650-736C-49C8-B78C-E09754B328DC}" destId="{D177F92E-C26E-4DB9-9E77-C7D8E6AB6EAE}" srcOrd="4" destOrd="0" presId="urn:microsoft.com/office/officeart/2005/8/layout/vList5"/>
    <dgm:cxn modelId="{3D6589C3-E29C-4A78-BBC8-21C35B1C1E14}" type="presParOf" srcId="{D177F92E-C26E-4DB9-9E77-C7D8E6AB6EAE}" destId="{D5A1BAB1-F1AE-4F00-AA07-116642977C7F}" srcOrd="0" destOrd="0" presId="urn:microsoft.com/office/officeart/2005/8/layout/vList5"/>
    <dgm:cxn modelId="{57426950-59EF-44C3-9C90-A923826090B7}" type="presParOf" srcId="{D177F92E-C26E-4DB9-9E77-C7D8E6AB6EAE}" destId="{CDFD0BED-B95D-45ED-A0F1-BC40D5D45292}" srcOrd="1" destOrd="0" presId="urn:microsoft.com/office/officeart/2005/8/layout/vList5"/>
    <dgm:cxn modelId="{EAF5A218-494C-474C-A3CC-491BE2CB05D3}" type="presParOf" srcId="{90463650-736C-49C8-B78C-E09754B328DC}" destId="{8BACA370-57FE-45FB-9F0B-78519D01D3F5}" srcOrd="5" destOrd="0" presId="urn:microsoft.com/office/officeart/2005/8/layout/vList5"/>
    <dgm:cxn modelId="{679A124F-9AB3-4564-99B1-6E5892E71D41}" type="presParOf" srcId="{90463650-736C-49C8-B78C-E09754B328DC}" destId="{0FCC94F7-CE6E-4E9C-AAFE-D3A319F96623}" srcOrd="6" destOrd="0" presId="urn:microsoft.com/office/officeart/2005/8/layout/vList5"/>
    <dgm:cxn modelId="{B95EDA9D-D398-4CBE-B588-324560FA9806}" type="presParOf" srcId="{0FCC94F7-CE6E-4E9C-AAFE-D3A319F96623}" destId="{4C7703A3-E8A3-4F70-A60C-B36D4947FB05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C69D8-6B27-4145-94DD-30BB178FA93B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00ACB-B1F1-49DD-B3C1-90329F22A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8F92741-45F4-46EE-8B13-89B5AB329128}" type="slidenum">
              <a:rPr lang="es-UY" altLang="en-US"/>
              <a:pPr eaLnBrk="1" hangingPunct="1"/>
              <a:t>3</a:t>
            </a:fld>
            <a:endParaRPr lang="es-UY" altLang="en-US"/>
          </a:p>
        </p:txBody>
      </p:sp>
    </p:spTree>
    <p:extLst>
      <p:ext uri="{BB962C8B-B14F-4D97-AF65-F5344CB8AC3E}">
        <p14:creationId xmlns="" xmlns:p14="http://schemas.microsoft.com/office/powerpoint/2010/main" val="1824016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043477-197B-45EE-81EC-3712F4A1603F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40983C40-2169-41DE-B41A-D28A8102155B}" type="slidenum">
              <a:rPr lang="en-US" altLang="en-US" sz="1200"/>
              <a:pPr algn="r" eaLnBrk="1" hangingPunct="1"/>
              <a:t>4</a:t>
            </a:fld>
            <a:endParaRPr lang="en-US" altLang="en-US" sz="120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dirty="0" smtClean="0"/>
              <a:t>Neprijatno senzorno i emocionalno iskustvo udruženo sa aktuelnim ili potencijalnim tkivnim oštećenjem</a:t>
            </a:r>
            <a:endParaRPr lang="en-US" altLang="en-US" dirty="0" smtClean="0"/>
          </a:p>
          <a:p>
            <a:pPr lvl="1"/>
            <a:r>
              <a:rPr lang="sr-Latn-CS" altLang="en-US" dirty="0" smtClean="0"/>
              <a:t>Subjektivno je, istovremeno je i senzacija (osećaj) i emocija</a:t>
            </a:r>
            <a:endParaRPr lang="en-US" altLang="en-US" dirty="0" smtClean="0"/>
          </a:p>
          <a:p>
            <a:pPr lvl="1"/>
            <a:r>
              <a:rPr lang="sr-Latn-CS" altLang="en-US" dirty="0" smtClean="0"/>
              <a:t>Uobičajeno je izazvano povredom ili potencijalno štetnim, dovoljno jakim stimulusom</a:t>
            </a:r>
            <a:endParaRPr lang="en-US" altLang="en-US" dirty="0" smtClean="0"/>
          </a:p>
          <a:p>
            <a:pPr lvl="1"/>
            <a:r>
              <a:rPr lang="sr-Latn-CS" altLang="en-US" dirty="0" smtClean="0"/>
              <a:t>Ima zaštitnu funkciju</a:t>
            </a:r>
            <a:endParaRPr lang="en-US" altLang="en-US" dirty="0" smtClean="0"/>
          </a:p>
          <a:p>
            <a:pPr lvl="1"/>
            <a:r>
              <a:rPr lang="sr-Latn-CS" altLang="en-US" dirty="0" smtClean="0"/>
              <a:t>Ali ako se takvo stanje produžava, nerešeni bol može kompromitovati zdravlje</a:t>
            </a:r>
            <a:endParaRPr lang="en-US" altLang="en-US" dirty="0" smtClean="0"/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13469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C0DB9CC-5090-4037-AEB0-1DB5D87037D9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262394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4096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04F4C883-F384-4256-A1B9-6E4647A8E796}" type="slidenum">
              <a:rPr lang="es-UY" altLang="en-US" sz="1200"/>
              <a:pPr algn="r" eaLnBrk="1" hangingPunct="1"/>
              <a:t>12</a:t>
            </a:fld>
            <a:endParaRPr lang="es-UY" altLang="en-US" sz="1200"/>
          </a:p>
        </p:txBody>
      </p:sp>
    </p:spTree>
    <p:extLst>
      <p:ext uri="{BB962C8B-B14F-4D97-AF65-F5344CB8AC3E}">
        <p14:creationId xmlns="" xmlns:p14="http://schemas.microsoft.com/office/powerpoint/2010/main" val="4052101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B44DC1-F2CA-4D4C-856E-4713D4722D4B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E0B9CC7E-C955-4E80-8CF4-2F7F916B7069}" type="slidenum">
              <a:rPr lang="en-US" altLang="en-US" sz="1200"/>
              <a:pPr algn="r" eaLnBrk="1" hangingPunct="1"/>
              <a:t>14</a:t>
            </a:fld>
            <a:endParaRPr lang="en-US" altLang="en-US" sz="1200"/>
          </a:p>
        </p:txBody>
      </p:sp>
      <p:sp>
        <p:nvSpPr>
          <p:cNvPr id="4198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757EB249-5B5F-458D-8DF5-5AB35B384421}" type="slidenum">
              <a:rPr lang="it-IT" altLang="en-US" sz="1200">
                <a:latin typeface="Times New Roman" panose="02020603050405020304" pitchFamily="18" charset="0"/>
              </a:rPr>
              <a:pPr algn="r" eaLnBrk="1" hangingPunct="1"/>
              <a:t>14</a:t>
            </a:fld>
            <a:endParaRPr lang="it-IT" altLang="en-US" sz="1200">
              <a:latin typeface="Times New Roman" panose="02020603050405020304" pitchFamily="18" charset="0"/>
            </a:endParaRPr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86585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D7CDA39-00B9-43C4-B142-AE5A0BE308A5}" type="slidenum">
              <a:rPr lang="en-US" altLang="en-US"/>
              <a:pPr eaLnBrk="1" hangingPunct="1"/>
              <a:t>15</a:t>
            </a:fld>
            <a:endParaRPr lang="en-US" altLang="en-US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27685776-F6B5-4F90-9D09-953DE7FE1C6D}" type="slidenum">
              <a:rPr lang="en-US" altLang="en-US" sz="1200"/>
              <a:pPr algn="r" eaLnBrk="1" hangingPunct="1"/>
              <a:t>15</a:t>
            </a:fld>
            <a:endParaRPr lang="en-US" altLang="en-US" sz="1200"/>
          </a:p>
        </p:txBody>
      </p:sp>
      <p:sp>
        <p:nvSpPr>
          <p:cNvPr id="4301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E420CC46-BEEB-4F6F-823C-CADF83EEF995}" type="slidenum">
              <a:rPr lang="it-IT" altLang="en-US" sz="1200">
                <a:latin typeface="Times New Roman" panose="02020603050405020304" pitchFamily="18" charset="0"/>
              </a:rPr>
              <a:pPr algn="r" eaLnBrk="1" hangingPunct="1"/>
              <a:t>15</a:t>
            </a:fld>
            <a:endParaRPr lang="it-IT" altLang="en-US" sz="1200">
              <a:latin typeface="Times New Roman" panose="02020603050405020304" pitchFamily="18" charset="0"/>
            </a:endParaRPr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2781058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en-US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E10C3C-6359-4294-A5A0-993736192256}" type="slidenum">
              <a:rPr lang="es-UY" altLang="en-US"/>
              <a:pPr eaLnBrk="1" hangingPunct="1"/>
              <a:t>16</a:t>
            </a:fld>
            <a:endParaRPr lang="es-UY" altLang="en-US"/>
          </a:p>
        </p:txBody>
      </p:sp>
    </p:spTree>
    <p:extLst>
      <p:ext uri="{BB962C8B-B14F-4D97-AF65-F5344CB8AC3E}">
        <p14:creationId xmlns="" xmlns:p14="http://schemas.microsoft.com/office/powerpoint/2010/main" val="140506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D070D2-6BA6-48DF-B926-F485A9849CE3}" type="datetimeFigureOut">
              <a:rPr lang="en-US" smtClean="0"/>
              <a:pPr/>
              <a:t>10/21/2020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717D80-DB0A-4091-AF43-9763B6525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Посттрауматски бол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Татјана Вуловић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Мултимодална аналгезија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Балансирана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мултимодална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подразумева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примену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више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терапијских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средстава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који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адитивним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потен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ирајућим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синергизмом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мањим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укупним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дозама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обезбеђује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отклањање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уз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нежељених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тако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смањен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одговор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стрес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траумом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Феномен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комплексан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мултифакторијелан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те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његово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лечење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комплексно</a:t>
            </a:r>
            <a:r>
              <a:rPr lang="en-US" dirty="0" smtClean="0">
                <a:solidFill>
                  <a:schemeClr val="bg1"/>
                </a:solidFill>
              </a:rPr>
              <a:t>, а </a:t>
            </a:r>
            <a:r>
              <a:rPr lang="en-US" dirty="0" err="1" smtClean="0">
                <a:solidFill>
                  <a:schemeClr val="bg1"/>
                </a:solidFill>
              </a:rPr>
              <a:t>бенефит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може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побољшати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употребом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или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више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аналгетика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sr-Cyrl-R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Тај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приступ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иљ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оптимизира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аналгезију</a:t>
            </a:r>
            <a:r>
              <a:rPr lang="en-US" dirty="0" smtClean="0">
                <a:solidFill>
                  <a:schemeClr val="bg1"/>
                </a:solidFill>
              </a:rPr>
              <a:t> а </a:t>
            </a:r>
            <a:r>
              <a:rPr lang="en-US" dirty="0" err="1" smtClean="0">
                <a:solidFill>
                  <a:schemeClr val="bg1"/>
                </a:solidFill>
              </a:rPr>
              <a:t>минимизира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нежељене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ефекте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altLang="en-US" sz="2800" dirty="0" smtClean="0">
                <a:solidFill>
                  <a:schemeClr val="bg1"/>
                </a:solidFill>
              </a:rPr>
              <a:t>Различит бол    </a:t>
            </a:r>
            <a:r>
              <a:rPr lang="sr-Cyrl-CS" altLang="en-US" sz="8000" dirty="0" smtClean="0">
                <a:solidFill>
                  <a:schemeClr val="bg1"/>
                </a:solidFill>
                <a:cs typeface="Arial" panose="020B0604020202020204" pitchFamily="34" charset="0"/>
              </a:rPr>
              <a:t>↔</a:t>
            </a:r>
            <a:r>
              <a:rPr lang="sr-Cyrl-CS" altLang="en-US" sz="8000" dirty="0" smtClean="0">
                <a:solidFill>
                  <a:schemeClr val="bg1"/>
                </a:solidFill>
              </a:rPr>
              <a:t> </a:t>
            </a:r>
            <a:r>
              <a:rPr lang="sr-Cyrl-CS" altLang="en-US" sz="2800" dirty="0" smtClean="0">
                <a:solidFill>
                  <a:schemeClr val="bg1"/>
                </a:solidFill>
              </a:rPr>
              <a:t> Различит лек</a:t>
            </a:r>
          </a:p>
          <a:p>
            <a:r>
              <a:rPr lang="sr-Cyrl-CS" altLang="en-US" sz="2800" dirty="0" smtClean="0">
                <a:solidFill>
                  <a:schemeClr val="bg1"/>
                </a:solidFill>
              </a:rPr>
              <a:t>Комбиновати лекове са другачијим механизмом дејства</a:t>
            </a:r>
          </a:p>
          <a:p>
            <a:r>
              <a:rPr lang="sr-Cyrl-CS" altLang="en-US" sz="2800" dirty="0" smtClean="0">
                <a:solidFill>
                  <a:schemeClr val="bg1"/>
                </a:solidFill>
              </a:rPr>
              <a:t>Додатна трерапија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r>
              <a:rPr lang="sr-Cyrl-CS" altLang="en-US" sz="1800" dirty="0" smtClean="0">
                <a:solidFill>
                  <a:schemeClr val="bg1"/>
                </a:solidFill>
              </a:rPr>
              <a:t>трициклични антидепресиви</a:t>
            </a:r>
          </a:p>
          <a:p>
            <a:r>
              <a:rPr lang="sr-Cyrl-CS" altLang="en-US" sz="1800" dirty="0" smtClean="0">
                <a:solidFill>
                  <a:schemeClr val="bg1"/>
                </a:solidFill>
              </a:rPr>
              <a:t>антиепилептици (прегабалин, габапентин..)</a:t>
            </a:r>
          </a:p>
          <a:p>
            <a:r>
              <a:rPr lang="sr-Cyrl-CS" altLang="en-US" sz="1800" dirty="0" smtClean="0">
                <a:solidFill>
                  <a:schemeClr val="bg1"/>
                </a:solidFill>
              </a:rPr>
              <a:t>глукокортикоиди( дексаметазон, преднизолон)</a:t>
            </a:r>
          </a:p>
          <a:p>
            <a:r>
              <a:rPr lang="sr-Cyrl-CS" altLang="en-US" sz="1800" dirty="0" smtClean="0">
                <a:solidFill>
                  <a:schemeClr val="bg1"/>
                </a:solidFill>
              </a:rPr>
              <a:t>бензодиазепини</a:t>
            </a:r>
          </a:p>
          <a:p>
            <a:r>
              <a:rPr lang="sr-Cyrl-CS" altLang="en-US" sz="1800" dirty="0" smtClean="0">
                <a:solidFill>
                  <a:schemeClr val="bg1"/>
                </a:solidFill>
              </a:rPr>
              <a:t>спазмолитици</a:t>
            </a:r>
            <a:endParaRPr lang="en-US" altLang="en-US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500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sz="4000" b="1" dirty="0" smtClean="0">
                <a:solidFill>
                  <a:srgbClr val="FF0000"/>
                </a:solidFill>
                <a:latin typeface="+mn-lt"/>
              </a:rPr>
              <a:t>Терапија </a:t>
            </a:r>
            <a:r>
              <a:rPr lang="sr-Cyrl-CS" sz="4000" dirty="0" smtClean="0">
                <a:solidFill>
                  <a:srgbClr val="FF0000"/>
                </a:solidFill>
                <a:latin typeface="+mn-lt"/>
              </a:rPr>
              <a:t>трауматског </a:t>
            </a:r>
            <a:r>
              <a:rPr lang="sr-Cyrl-CS" sz="4000" b="1" dirty="0" smtClean="0">
                <a:solidFill>
                  <a:srgbClr val="FF0000"/>
                </a:solidFill>
                <a:latin typeface="+mn-lt"/>
              </a:rPr>
              <a:t> бола</a:t>
            </a:r>
            <a:endParaRPr lang="en-US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071802" y="1428736"/>
            <a:ext cx="3000386" cy="135732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2800" b="1" dirty="0">
                <a:solidFill>
                  <a:schemeClr val="accent1">
                    <a:lumMod val="25000"/>
                  </a:schemeClr>
                </a:solidFill>
              </a:rPr>
              <a:t>Методе</a:t>
            </a:r>
            <a:r>
              <a:rPr lang="sr-Cyrl-CS" sz="2800" b="1" dirty="0"/>
              <a:t> </a:t>
            </a:r>
            <a:endParaRPr lang="en-US" sz="28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142875" y="3857625"/>
            <a:ext cx="2714625" cy="1571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2800" dirty="0">
                <a:solidFill>
                  <a:schemeClr val="accent1">
                    <a:lumMod val="25000"/>
                  </a:schemeClr>
                </a:solidFill>
              </a:rPr>
              <a:t>Аналгетици</a:t>
            </a:r>
            <a:r>
              <a:rPr lang="sr-Cyrl-CS" dirty="0"/>
              <a:t>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43250" y="3857625"/>
            <a:ext cx="2786063" cy="1571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2400" dirty="0">
                <a:solidFill>
                  <a:schemeClr val="accent1">
                    <a:lumMod val="25000"/>
                  </a:schemeClr>
                </a:solidFill>
              </a:rPr>
              <a:t>Блокови нерава и централни неуроаксијални блокови</a:t>
            </a:r>
            <a:endParaRPr lang="en-US" sz="24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72188" y="3857625"/>
            <a:ext cx="2714625" cy="1571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2400" dirty="0">
                <a:solidFill>
                  <a:schemeClr val="accent1">
                    <a:lumMod val="25000"/>
                  </a:schemeClr>
                </a:solidFill>
              </a:rPr>
              <a:t>Алтернативне методе</a:t>
            </a:r>
            <a:endParaRPr lang="en-US" sz="24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429125" y="3000375"/>
            <a:ext cx="428625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Down Arrow 9"/>
          <p:cNvSpPr/>
          <p:nvPr/>
        </p:nvSpPr>
        <p:spPr>
          <a:xfrm rot="3733681">
            <a:off x="3339306" y="2142332"/>
            <a:ext cx="428625" cy="2052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8465528">
            <a:off x="5312569" y="2337594"/>
            <a:ext cx="428625" cy="1830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8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2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1470025"/>
          </a:xfrm>
        </p:spPr>
        <p:txBody>
          <a:bodyPr/>
          <a:lstStyle/>
          <a:p>
            <a:r>
              <a:rPr lang="sr-Cyrl-CS" altLang="en-US" b="1" smtClean="0">
                <a:solidFill>
                  <a:srgbClr val="FF0000"/>
                </a:solidFill>
              </a:rPr>
              <a:t>Употреба лекова</a:t>
            </a:r>
            <a:endParaRPr lang="en-US" altLang="en-US" b="1" smtClean="0">
              <a:solidFill>
                <a:srgbClr val="FF0000"/>
              </a:solidFill>
            </a:endParaRPr>
          </a:p>
        </p:txBody>
      </p:sp>
      <p:sp>
        <p:nvSpPr>
          <p:cNvPr id="1029" name="Subtitle 3"/>
          <p:cNvSpPr>
            <a:spLocks noGrp="1"/>
          </p:cNvSpPr>
          <p:nvPr>
            <p:ph type="subTitle" idx="1"/>
          </p:nvPr>
        </p:nvSpPr>
        <p:spPr>
          <a:xfrm>
            <a:off x="1285875" y="2000250"/>
            <a:ext cx="6400800" cy="1752600"/>
          </a:xfrm>
        </p:spPr>
        <p:txBody>
          <a:bodyPr/>
          <a:lstStyle/>
          <a:p>
            <a:pPr algn="l"/>
            <a:endParaRPr lang="sr-Cyrl-CS" altLang="en-US" smtClean="0"/>
          </a:p>
          <a:p>
            <a:pPr algn="l"/>
            <a:endParaRPr lang="en-US" altLang="en-US" smtClean="0"/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gray">
          <a:xfrm>
            <a:off x="771525" y="2009775"/>
            <a:ext cx="311626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9446" tIns="35404" rIns="69446" bIns="35404" anchor="b" anchorCtr="1">
            <a:spAutoFit/>
          </a:bodyPr>
          <a:lstStyle>
            <a:lvl1pPr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200" b="1"/>
              <a:t>Acute Pain Sufferers Reporting </a:t>
            </a:r>
          </a:p>
          <a:p>
            <a:pPr algn="ctr">
              <a:lnSpc>
                <a:spcPct val="85000"/>
              </a:lnSpc>
            </a:pPr>
            <a:r>
              <a:rPr lang="en-US" altLang="en-US" sz="1200" b="1"/>
              <a:t>Currently Treating Their Pain in </a:t>
            </a:r>
            <a:r>
              <a:rPr lang="en-US" altLang="en-US" sz="1200" b="1" u="sng"/>
              <a:t>Any Way</a:t>
            </a:r>
            <a:r>
              <a:rPr lang="en-US" altLang="en-US" sz="1200" b="1"/>
              <a:t/>
            </a:r>
            <a:br>
              <a:rPr lang="en-US" altLang="en-US" sz="1200" b="1"/>
            </a:br>
            <a:r>
              <a:rPr lang="en-US" altLang="en-US" sz="1200" b="1"/>
              <a:t>(n=4,827)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gray">
          <a:xfrm>
            <a:off x="4276725" y="2022475"/>
            <a:ext cx="24606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9446" tIns="35404" rIns="69446" bIns="35404" anchor="b" anchorCtr="1">
            <a:spAutoFit/>
          </a:bodyPr>
          <a:lstStyle>
            <a:lvl1pPr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200" b="1"/>
              <a:t>Use of Prescription Medications</a:t>
            </a:r>
          </a:p>
          <a:p>
            <a:pPr algn="ctr">
              <a:lnSpc>
                <a:spcPct val="85000"/>
              </a:lnSpc>
            </a:pPr>
            <a:r>
              <a:rPr lang="en-US" altLang="en-US" sz="1200" b="1"/>
              <a:t>To Treat Chronic Pain</a:t>
            </a:r>
          </a:p>
          <a:p>
            <a:pPr algn="ctr">
              <a:lnSpc>
                <a:spcPct val="85000"/>
              </a:lnSpc>
            </a:pPr>
            <a:r>
              <a:rPr lang="en-US" altLang="en-US" sz="1200" b="1"/>
              <a:t>(n=4,839)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755650" y="2708275"/>
          <a:ext cx="3311525" cy="3308350"/>
        </p:xfrm>
        <a:graphic>
          <a:graphicData uri="http://schemas.openxmlformats.org/presentationml/2006/ole">
            <p:oleObj spid="_x0000_s1026" name="Chart" r:id="rId3" imgW="2771678" imgH="3114835" progId="MSGraph.Chart.8">
              <p:embed followColorScheme="full"/>
            </p:oleObj>
          </a:graphicData>
        </a:graphic>
      </p:graphicFrame>
      <p:graphicFrame>
        <p:nvGraphicFramePr>
          <p:cNvPr id="1027" name="Object 2"/>
          <p:cNvGraphicFramePr>
            <a:graphicFrameLocks noChangeAspect="1"/>
          </p:cNvGraphicFramePr>
          <p:nvPr/>
        </p:nvGraphicFramePr>
        <p:xfrm>
          <a:off x="4427538" y="2708275"/>
          <a:ext cx="3471862" cy="3765550"/>
        </p:xfrm>
        <a:graphic>
          <a:graphicData uri="http://schemas.openxmlformats.org/presentationml/2006/ole">
            <p:oleObj spid="_x0000_s1027" name="Grafico" r:id="rId4" imgW="2762222" imgH="3552989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63513" y="2071688"/>
            <a:ext cx="8816975" cy="4645025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gray">
          <a:xfrm>
            <a:off x="1143000" y="571500"/>
            <a:ext cx="707548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446" tIns="35404" rIns="69446" bIns="35404">
            <a:spAutoFit/>
          </a:bodyPr>
          <a:lstStyle>
            <a:lvl1pPr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985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98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sr-Cyrl-CS" altLang="en-US" sz="2800" b="1" dirty="0">
                <a:solidFill>
                  <a:srgbClr val="FF0000"/>
                </a:solidFill>
                <a:latin typeface="+mj-lt"/>
                <a:ea typeface="Arial Unicode MS" pitchFamily="34" charset="-128"/>
              </a:rPr>
              <a:t>Извештај о класама лекова који се користе у терапији бола</a:t>
            </a:r>
            <a:r>
              <a:rPr lang="en-US" altLang="en-US" sz="1700" b="1" dirty="0">
                <a:solidFill>
                  <a:srgbClr val="2064A1"/>
                </a:solidFill>
                <a:latin typeface="+mj-lt"/>
              </a:rPr>
              <a:t/>
            </a:r>
            <a:br>
              <a:rPr lang="en-US" altLang="en-US" sz="1700" b="1" dirty="0">
                <a:solidFill>
                  <a:srgbClr val="2064A1"/>
                </a:solidFill>
                <a:latin typeface="+mj-lt"/>
              </a:rPr>
            </a:br>
            <a:r>
              <a:rPr lang="en-US" altLang="en-US" sz="1700" b="1" dirty="0">
                <a:solidFill>
                  <a:srgbClr val="2064A1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700" b="1" i="1" dirty="0">
                <a:solidFill>
                  <a:srgbClr val="2064A1"/>
                </a:solidFill>
                <a:latin typeface="Arial Narrow" panose="020B0606020202030204" pitchFamily="34" charset="0"/>
              </a:rPr>
              <a:t>– European Summary –</a:t>
            </a:r>
            <a:br>
              <a:rPr lang="en-US" altLang="en-US" sz="1700" b="1" i="1" dirty="0">
                <a:solidFill>
                  <a:srgbClr val="2064A1"/>
                </a:solidFill>
                <a:latin typeface="Arial Narrow" panose="020B0606020202030204" pitchFamily="34" charset="0"/>
              </a:rPr>
            </a:br>
            <a:r>
              <a:rPr lang="en-US" altLang="en-US" sz="1700" b="1" dirty="0">
                <a:solidFill>
                  <a:srgbClr val="2064A1"/>
                </a:solidFill>
                <a:latin typeface="Arial Narrow" panose="020B0606020202030204" pitchFamily="34" charset="0"/>
              </a:rPr>
              <a:t>(n=2,063)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gray">
          <a:xfrm>
            <a:off x="2776538" y="6492875"/>
            <a:ext cx="7848600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433" tIns="39217" rIns="78433" bIns="39217" anchor="b">
            <a:spAutoFit/>
          </a:bodyPr>
          <a:lstStyle>
            <a:lvl1pPr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900">
                <a:latin typeface="Arial Narrow" panose="020B0606020202030204" pitchFamily="34" charset="0"/>
              </a:rPr>
              <a:t>Source:  Q18. </a:t>
            </a:r>
            <a:r>
              <a:rPr lang="en-US" altLang="en-US" sz="900">
                <a:latin typeface="Arial Narrow" panose="020B0606020202030204" pitchFamily="34" charset="0"/>
                <a:cs typeface="Times New Roman" panose="02020603050405020304" pitchFamily="18" charset="0"/>
              </a:rPr>
              <a:t>Which prescription pain medicines are you currently taking for the specific pain we have been discussing?</a:t>
            </a:r>
            <a:r>
              <a:rPr lang="en-US" altLang="en-US" sz="100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050" name="Object 5"/>
          <p:cNvGraphicFramePr>
            <a:graphicFrameLocks/>
          </p:cNvGraphicFramePr>
          <p:nvPr/>
        </p:nvGraphicFramePr>
        <p:xfrm>
          <a:off x="0" y="1785938"/>
          <a:ext cx="9144000" cy="4572000"/>
        </p:xfrm>
        <a:graphic>
          <a:graphicData uri="http://schemas.openxmlformats.org/presentationml/2006/ole">
            <p:oleObj spid="_x0000_s2050" name="Grafico" r:id="rId4" imgW="9991731" imgH="4143511" progId="MSGraph.Chart.8">
              <p:embed followColorScheme="full"/>
            </p:oleObj>
          </a:graphicData>
        </a:graphic>
      </p:graphicFrame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1138238" y="2128838"/>
            <a:ext cx="388937" cy="4159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3832225" y="3549650"/>
            <a:ext cx="411163" cy="4508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altLang="en-US" sz="4000" dirty="0" smtClean="0">
                <a:solidFill>
                  <a:srgbClr val="3C7F94"/>
                </a:solidFill>
                <a:ea typeface="Arial Unicode MS" pitchFamily="34" charset="-128"/>
              </a:rPr>
              <a:t>Алтернативна терапија</a:t>
            </a:r>
            <a:endParaRPr lang="en-US" altLang="en-US" sz="4000" dirty="0" smtClean="0">
              <a:solidFill>
                <a:srgbClr val="3C7F94"/>
              </a:solidFill>
              <a:ea typeface="Arial Unicode MS" pitchFamily="34" charset="-128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179388" y="1557338"/>
            <a:ext cx="8734425" cy="482441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2400" b="1">
              <a:latin typeface="Times New Roman" panose="02020603050405020304" pitchFamily="18" charset="0"/>
            </a:endParaRPr>
          </a:p>
        </p:txBody>
      </p:sp>
      <p:graphicFrame>
        <p:nvGraphicFramePr>
          <p:cNvPr id="3074" name="Object 4"/>
          <p:cNvGraphicFramePr>
            <a:graphicFrameLocks/>
          </p:cNvGraphicFramePr>
          <p:nvPr/>
        </p:nvGraphicFramePr>
        <p:xfrm>
          <a:off x="0" y="1214438"/>
          <a:ext cx="9144000" cy="5643562"/>
        </p:xfrm>
        <a:graphic>
          <a:graphicData uri="http://schemas.openxmlformats.org/presentationml/2006/ole">
            <p:oleObj spid="_x0000_s3074" name="Grafico" r:id="rId4" imgW="8467838" imgH="5248372" progId="MSGraph.Chart.8">
              <p:embed followColorScheme="full"/>
            </p:oleObj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728913" y="2287588"/>
            <a:ext cx="3238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66" tIns="43233" rIns="86466" bIns="4323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/>
              <a:t>%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gray">
          <a:xfrm>
            <a:off x="2994025" y="6546850"/>
            <a:ext cx="61499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433" tIns="39217" rIns="78433" bIns="39217" anchor="b">
            <a:spAutoFit/>
          </a:bodyPr>
          <a:lstStyle>
            <a:lvl1pPr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842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84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5000"/>
              </a:lnSpc>
            </a:pPr>
            <a:r>
              <a:rPr lang="en-US" altLang="en-US" sz="900">
                <a:solidFill>
                  <a:srgbClr val="175AA5"/>
                </a:solidFill>
              </a:rPr>
              <a:t>Source: Q28. What other methods, remedies or treatments, apart from medications have you ever tried to relieve your pain for the medical condition or illness we have been discussing?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785813"/>
            <a:ext cx="8929687" cy="1143000"/>
          </a:xfrm>
        </p:spPr>
        <p:txBody>
          <a:bodyPr/>
          <a:lstStyle/>
          <a:p>
            <a:r>
              <a:rPr lang="sr-Cyrl-CS" altLang="en-US" sz="4000" b="1" dirty="0" smtClean="0">
                <a:solidFill>
                  <a:srgbClr val="FF0000"/>
                </a:solidFill>
              </a:rPr>
              <a:t>Скала процене бола</a:t>
            </a:r>
            <a:endParaRPr lang="en-US" altLang="en-US" sz="4000" b="1" dirty="0" smtClean="0">
              <a:solidFill>
                <a:srgbClr val="FF0000"/>
              </a:solidFill>
            </a:endParaRPr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33600"/>
            <a:ext cx="9144000" cy="3929063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    </a:t>
            </a:r>
          </a:p>
          <a:p>
            <a:pPr>
              <a:buFontTx/>
              <a:buNone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         </a:t>
            </a:r>
            <a:r>
              <a:rPr lang="sr-Cyrl-CS" altLang="en-US" sz="3600" b="1" dirty="0" smtClean="0">
                <a:solidFill>
                  <a:schemeClr val="bg1"/>
                </a:solidFill>
              </a:rPr>
              <a:t>Терапија бола се спроводи на    </a:t>
            </a:r>
          </a:p>
          <a:p>
            <a:pPr>
              <a:buFontTx/>
              <a:buNone/>
            </a:pPr>
            <a:r>
              <a:rPr lang="sr-Cyrl-CS" altLang="en-US" sz="3600" b="1" dirty="0" smtClean="0">
                <a:solidFill>
                  <a:schemeClr val="bg1"/>
                </a:solidFill>
              </a:rPr>
              <a:t>      основу интензитета акутног бола.</a:t>
            </a:r>
            <a:endParaRPr lang="en-US" altLang="en-US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altLang="en-US" sz="3600" dirty="0" smtClean="0">
                <a:solidFill>
                  <a:srgbClr val="FF0000"/>
                </a:solidFill>
              </a:rPr>
              <a:t>Најуобичајенији методи регистровања бола</a:t>
            </a:r>
            <a:r>
              <a:rPr lang="sr-Cyrl-CS" altLang="en-US" sz="3600" dirty="0" smtClean="0">
                <a:solidFill>
                  <a:srgbClr val="3C7F94"/>
                </a:solidFill>
              </a:rPr>
              <a:t/>
            </a:r>
            <a:br>
              <a:rPr lang="sr-Cyrl-CS" altLang="en-US" sz="3600" dirty="0" smtClean="0">
                <a:solidFill>
                  <a:srgbClr val="3C7F94"/>
                </a:solidFill>
              </a:rPr>
            </a:br>
            <a:endParaRPr lang="en-US" altLang="en-US" sz="3600" dirty="0" smtClean="0">
              <a:solidFill>
                <a:srgbClr val="3C7F94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Визуелна аналогна скала</a:t>
            </a:r>
            <a:r>
              <a:rPr lang="sr-Cyrl-CS" altLang="en-US" sz="2400" dirty="0" smtClean="0">
                <a:solidFill>
                  <a:schemeClr val="bg1"/>
                </a:solidFill>
              </a:rPr>
              <a:t> (</a:t>
            </a:r>
            <a:r>
              <a:rPr lang="sr-Cyrl-CS" altLang="en-US" sz="2400" dirty="0" smtClean="0">
                <a:solidFill>
                  <a:srgbClr val="FF0000"/>
                </a:solidFill>
              </a:rPr>
              <a:t>VAS</a:t>
            </a:r>
            <a:r>
              <a:rPr lang="sr-Cyrl-CS" altLang="en-US" sz="2400" dirty="0" smtClean="0">
                <a:solidFill>
                  <a:schemeClr val="bg1"/>
                </a:solidFill>
              </a:rPr>
              <a:t>) где се ставља крстић на 10 cm дугом лењиру, где је плаво стање без болова до црвеног што представља најстрашнији могућ бол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Категорична вербална скала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en-US" sz="2400" dirty="0" smtClean="0">
                <a:solidFill>
                  <a:schemeClr val="bg1"/>
                </a:solidFill>
              </a:rPr>
              <a:t>(</a:t>
            </a:r>
            <a:r>
              <a:rPr lang="en-US" altLang="en-US" sz="2400" dirty="0" smtClean="0">
                <a:solidFill>
                  <a:srgbClr val="FF0000"/>
                </a:solidFill>
              </a:rPr>
              <a:t>VRS</a:t>
            </a:r>
            <a:r>
              <a:rPr lang="en-US" altLang="en-US" sz="2400" dirty="0" smtClean="0">
                <a:solidFill>
                  <a:schemeClr val="bg1"/>
                </a:solidFill>
              </a:rPr>
              <a:t>)</a:t>
            </a:r>
            <a:r>
              <a:rPr lang="sr-Cyrl-CS" altLang="en-US" sz="2400" dirty="0" smtClean="0">
                <a:solidFill>
                  <a:schemeClr val="bg1"/>
                </a:solidFill>
              </a:rPr>
              <a:t>  пацијент процењује болове као </a:t>
            </a:r>
            <a:r>
              <a:rPr lang="sr-Cyrl-CS" altLang="en-US" sz="2400" b="1" dirty="0" smtClean="0">
                <a:solidFill>
                  <a:schemeClr val="bg1"/>
                </a:solidFill>
              </a:rPr>
              <a:t>средње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, </a:t>
            </a:r>
            <a:r>
              <a:rPr lang="sr-Cyrl-CS" altLang="en-US" sz="2400" b="1" dirty="0" smtClean="0">
                <a:solidFill>
                  <a:schemeClr val="bg1"/>
                </a:solidFill>
              </a:rPr>
              <a:t>умерене</a:t>
            </a:r>
            <a:r>
              <a:rPr lang="en-US" altLang="en-US" sz="2400" dirty="0" smtClean="0">
                <a:solidFill>
                  <a:schemeClr val="bg1"/>
                </a:solidFill>
              </a:rPr>
              <a:t>,</a:t>
            </a:r>
            <a:r>
              <a:rPr lang="sr-Cyrl-CS" altLang="en-US" sz="2400" dirty="0" smtClean="0">
                <a:solidFill>
                  <a:schemeClr val="bg1"/>
                </a:solidFill>
              </a:rPr>
              <a:t> </a:t>
            </a:r>
            <a:r>
              <a:rPr lang="sr-Cyrl-CS" altLang="en-US" sz="2400" b="1" dirty="0" smtClean="0">
                <a:solidFill>
                  <a:schemeClr val="bg1"/>
                </a:solidFill>
              </a:rPr>
              <a:t>јаке</a:t>
            </a:r>
            <a:r>
              <a:rPr lang="sr-Cyrl-CS" altLang="en-US" sz="2400" dirty="0" smtClean="0">
                <a:solidFill>
                  <a:schemeClr val="bg1"/>
                </a:solidFill>
              </a:rPr>
              <a:t> и </a:t>
            </a:r>
            <a:r>
              <a:rPr lang="sr-Cyrl-CS" altLang="en-US" sz="2400" b="1" dirty="0" smtClean="0">
                <a:solidFill>
                  <a:schemeClr val="bg1"/>
                </a:solidFill>
              </a:rPr>
              <a:t>неиздрживе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Категорична нумеричка скала</a:t>
            </a:r>
            <a:r>
              <a:rPr lang="sr-Cyrl-CS" altLang="en-US" sz="2400" dirty="0" smtClean="0">
                <a:solidFill>
                  <a:schemeClr val="bg1"/>
                </a:solidFill>
              </a:rPr>
              <a:t> (</a:t>
            </a:r>
            <a:r>
              <a:rPr lang="en-US" altLang="en-US" sz="2400" dirty="0" smtClean="0">
                <a:solidFill>
                  <a:srgbClr val="FF0000"/>
                </a:solidFill>
              </a:rPr>
              <a:t>NRS</a:t>
            </a:r>
            <a:r>
              <a:rPr lang="ru-RU" altLang="en-US" sz="2400" dirty="0" smtClean="0">
                <a:solidFill>
                  <a:schemeClr val="bg1"/>
                </a:solidFill>
              </a:rPr>
              <a:t>) </a:t>
            </a:r>
            <a:r>
              <a:rPr lang="sr-Cyrl-CS" altLang="en-US" sz="2400" dirty="0" smtClean="0">
                <a:solidFill>
                  <a:schemeClr val="bg1"/>
                </a:solidFill>
              </a:rPr>
              <a:t>пацијент процењује интезитет бола на скали 0-10, где 0 означава стање без болова, и 10 најстрашније могуће болове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sr-Cyrl-CS" altLang="en-US" sz="2400" b="1" dirty="0" smtClean="0">
                <a:solidFill>
                  <a:schemeClr val="bg1"/>
                </a:solidFill>
              </a:rPr>
              <a:t>Скала израза лица</a:t>
            </a:r>
            <a:r>
              <a:rPr lang="sr-Cyrl-CS" altLang="en-US" sz="2400" dirty="0" smtClean="0">
                <a:solidFill>
                  <a:schemeClr val="bg1"/>
                </a:solidFill>
              </a:rPr>
              <a:t>: болови се процењују на скали са цртежима лица, чији израз одговара различитим интезитетима бола</a:t>
            </a:r>
            <a:endParaRPr lang="en-US" alt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-714375"/>
            <a:ext cx="100584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altLang="en-US" sz="3600" dirty="0" smtClean="0">
                <a:solidFill>
                  <a:srgbClr val="FF0000"/>
                </a:solidFill>
              </a:rPr>
              <a:t>Интезитет бола</a:t>
            </a:r>
            <a:br>
              <a:rPr lang="sr-Cyrl-CS" altLang="en-US" sz="3600" dirty="0" smtClean="0">
                <a:solidFill>
                  <a:srgbClr val="FF0000"/>
                </a:solidFill>
              </a:rPr>
            </a:br>
            <a:endParaRPr lang="en-US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altLang="en-US" sz="2800" b="1" dirty="0" smtClean="0">
                <a:solidFill>
                  <a:schemeClr val="bg1"/>
                </a:solidFill>
              </a:rPr>
              <a:t>1,2,3</a:t>
            </a:r>
            <a:r>
              <a:rPr lang="sr-Cyrl-CS" altLang="en-US" sz="2800" dirty="0" smtClean="0">
                <a:solidFill>
                  <a:schemeClr val="bg1"/>
                </a:solidFill>
              </a:rPr>
              <a:t>- стање без бола и благи бол, сматра се да аналгетик није неопходан</a:t>
            </a:r>
          </a:p>
          <a:p>
            <a:pPr>
              <a:lnSpc>
                <a:spcPct val="90000"/>
              </a:lnSpc>
            </a:pPr>
            <a:r>
              <a:rPr lang="sr-Cyrl-CS" altLang="en-US" sz="2800" b="1" dirty="0" smtClean="0">
                <a:solidFill>
                  <a:schemeClr val="bg1"/>
                </a:solidFill>
              </a:rPr>
              <a:t>4,5,6</a:t>
            </a:r>
            <a:r>
              <a:rPr lang="sr-Cyrl-CS" altLang="en-US" sz="2800" dirty="0" smtClean="0">
                <a:solidFill>
                  <a:schemeClr val="bg1"/>
                </a:solidFill>
              </a:rPr>
              <a:t>- умерен бол потребан је аналгетик (</a:t>
            </a:r>
            <a:r>
              <a:rPr lang="en-US" altLang="en-US" sz="2800" dirty="0" smtClean="0">
                <a:solidFill>
                  <a:schemeClr val="bg1"/>
                </a:solidFill>
              </a:rPr>
              <a:t>NSAID</a:t>
            </a:r>
            <a:r>
              <a:rPr lang="sr-Cyrl-CS" altLang="en-US" sz="2800" dirty="0" smtClean="0">
                <a:solidFill>
                  <a:schemeClr val="bg1"/>
                </a:solidFill>
              </a:rPr>
              <a:t>, парацетамол, слаби опиоиди)</a:t>
            </a:r>
          </a:p>
          <a:p>
            <a:pPr>
              <a:lnSpc>
                <a:spcPct val="90000"/>
              </a:lnSpc>
            </a:pPr>
            <a:r>
              <a:rPr lang="sr-Cyrl-CS" altLang="en-US" sz="2800" b="1" dirty="0" smtClean="0">
                <a:solidFill>
                  <a:schemeClr val="bg1"/>
                </a:solidFill>
              </a:rPr>
              <a:t>7,8,9,10</a:t>
            </a:r>
            <a:r>
              <a:rPr lang="sr-Cyrl-CS" altLang="en-US" sz="2800" dirty="0" smtClean="0">
                <a:solidFill>
                  <a:schemeClr val="bg1"/>
                </a:solidFill>
              </a:rPr>
              <a:t>- јак бол, неопходно је дати јаке опиоиде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en-US" sz="2800" dirty="0" smtClean="0">
                <a:solidFill>
                  <a:schemeClr val="bg1"/>
                </a:solidFill>
              </a:rPr>
              <a:t>Циљ терапије постићи скор бола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  <a:r>
              <a:rPr lang="sr-Cyrl-CS" altLang="en-US" sz="2800" b="1" dirty="0" smtClean="0">
                <a:solidFill>
                  <a:schemeClr val="bg1"/>
                </a:solidFill>
              </a:rPr>
              <a:t>3</a:t>
            </a:r>
            <a:r>
              <a:rPr lang="sr-Cyrl-CS" altLang="en-US" sz="2800" dirty="0" smtClean="0">
                <a:solidFill>
                  <a:schemeClr val="bg1"/>
                </a:solidFill>
              </a:rPr>
              <a:t> , са што мање нежељених ефеката. Уколико скор бола остаје 4 или више , сматра се да пацијент нема адекватну аналгезију.</a:t>
            </a:r>
            <a:endParaRPr lang="en-US" alt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MilosMiletic\Desktop\Picture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6200"/>
            <a:ext cx="9144000" cy="6858000"/>
          </a:xfrm>
          <a:noFill/>
        </p:spPr>
      </p:pic>
      <p:sp>
        <p:nvSpPr>
          <p:cNvPr id="6" name="Rectangle 11"/>
          <p:cNvSpPr txBox="1">
            <a:spLocks noChangeArrowheads="1"/>
          </p:cNvSpPr>
          <p:nvPr/>
        </p:nvSpPr>
        <p:spPr bwMode="auto">
          <a:xfrm>
            <a:off x="785813" y="12858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r-Latn-CS" sz="4400" kern="0">
                <a:solidFill>
                  <a:schemeClr val="tx2"/>
                </a:solidFill>
                <a:latin typeface="Castellar" pitchFamily="18" charset="0"/>
                <a:ea typeface="+mj-ea"/>
                <a:cs typeface="+mj-cs"/>
              </a:rPr>
              <a:t>Divinum est sedare dolorem</a:t>
            </a:r>
            <a:endParaRPr lang="es-ES" sz="4400" kern="0" dirty="0">
              <a:solidFill>
                <a:schemeClr val="tx2"/>
              </a:solidFill>
              <a:latin typeface="Castellar" pitchFamily="18" charset="0"/>
              <a:ea typeface="+mj-ea"/>
              <a:cs typeface="+mj-cs"/>
            </a:endParaRPr>
          </a:p>
        </p:txBody>
      </p:sp>
      <p:pic>
        <p:nvPicPr>
          <p:cNvPr id="5124" name="Picture 12" descr="C:\Documents and Settings\MilosMiletic\Desktop\Galen bu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000375"/>
            <a:ext cx="21431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5"/>
          <p:cNvSpPr txBox="1">
            <a:spLocks/>
          </p:cNvSpPr>
          <p:nvPr/>
        </p:nvSpPr>
        <p:spPr bwMode="auto">
          <a:xfrm>
            <a:off x="5286375" y="5286375"/>
            <a:ext cx="34004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sr-Cyrl-CS" sz="2400" kern="0" dirty="0">
                <a:latin typeface="+mn-lt"/>
              </a:rPr>
              <a:t>       </a:t>
            </a:r>
            <a:r>
              <a:rPr lang="en-US" sz="2400" kern="0" dirty="0">
                <a:latin typeface="+mn-lt"/>
              </a:rPr>
              <a:t>Galen (129-199)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r>
              <a:rPr lang="sr-Cyrl-CS" altLang="en-US" smtClean="0">
                <a:solidFill>
                  <a:srgbClr val="FF0000"/>
                </a:solidFill>
              </a:rPr>
              <a:t>Фармаколошке методе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21657581"/>
              </p:ext>
            </p:extLst>
          </p:nvPr>
        </p:nvGraphicFramePr>
        <p:xfrm>
          <a:off x="500034" y="1142984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3571875" y="5643563"/>
            <a:ext cx="5143500" cy="8572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sr-Cyrl-CS" dirty="0"/>
              <a:t> Кетамин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CS" dirty="0"/>
              <a:t> Клонидин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FF0000"/>
                </a:solidFill>
              </a:rPr>
              <a:t>NSAID</a:t>
            </a:r>
            <a:r>
              <a:rPr lang="sr-Cyrl-CS" altLang="en-US" b="1" smtClean="0">
                <a:solidFill>
                  <a:srgbClr val="FF0000"/>
                </a:solidFill>
              </a:rPr>
              <a:t> нежељени ефекти</a:t>
            </a:r>
            <a:endParaRPr lang="en-US" alt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dirty="0" smtClean="0">
                <a:solidFill>
                  <a:schemeClr val="bg1"/>
                </a:solidFill>
              </a:rPr>
              <a:t>Пептичке улцерације </a:t>
            </a:r>
            <a:r>
              <a:rPr lang="sr-Latn-CS" altLang="en-US" dirty="0" smtClean="0">
                <a:solidFill>
                  <a:schemeClr val="bg1"/>
                </a:solidFill>
              </a:rPr>
              <a:t>(</a:t>
            </a:r>
            <a:r>
              <a:rPr lang="sr-Cyrl-CS" altLang="en-US" dirty="0" smtClean="0">
                <a:solidFill>
                  <a:schemeClr val="bg1"/>
                </a:solidFill>
              </a:rPr>
              <a:t>инхибирају синтезу простагландина који штите гастричну мукозу</a:t>
            </a:r>
            <a:r>
              <a:rPr lang="sr-Latn-CS" alt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sr-Cyrl-CS" altLang="en-US" dirty="0" smtClean="0">
                <a:solidFill>
                  <a:schemeClr val="bg1"/>
                </a:solidFill>
              </a:rPr>
              <a:t>антитромбоцитни</a:t>
            </a:r>
            <a:r>
              <a:rPr lang="sr-Latn-CS" altLang="en-US" dirty="0" smtClean="0">
                <a:solidFill>
                  <a:schemeClr val="bg1"/>
                </a:solidFill>
              </a:rPr>
              <a:t> (</a:t>
            </a:r>
            <a:r>
              <a:rPr lang="sr-Cyrl-CS" altLang="en-US" dirty="0" smtClean="0">
                <a:solidFill>
                  <a:schemeClr val="bg1"/>
                </a:solidFill>
              </a:rPr>
              <a:t>антиагрегациони</a:t>
            </a:r>
            <a:r>
              <a:rPr lang="sr-Latn-CS" altLang="en-US" dirty="0" smtClean="0">
                <a:solidFill>
                  <a:schemeClr val="bg1"/>
                </a:solidFill>
              </a:rPr>
              <a:t>) </a:t>
            </a:r>
            <a:r>
              <a:rPr lang="sr-Cyrl-CS" altLang="en-US" dirty="0" smtClean="0">
                <a:solidFill>
                  <a:schemeClr val="bg1"/>
                </a:solidFill>
              </a:rPr>
              <a:t>ефекат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sr-Cyrl-CS" altLang="en-US" dirty="0" smtClean="0">
                <a:solidFill>
                  <a:schemeClr val="bg1"/>
                </a:solidFill>
              </a:rPr>
              <a:t>Ренална дисфункција</a:t>
            </a:r>
            <a:endParaRPr lang="en-US" altLang="en-US" dirty="0" smtClean="0">
              <a:solidFill>
                <a:schemeClr val="bg1"/>
              </a:solidFill>
            </a:endParaRPr>
          </a:p>
          <a:p>
            <a:r>
              <a:rPr lang="sr-Cyrl-CS" altLang="en-US" sz="2400" dirty="0" smtClean="0">
                <a:solidFill>
                  <a:schemeClr val="bg1"/>
                </a:solidFill>
              </a:rPr>
              <a:t>Ризик од астме</a:t>
            </a:r>
            <a:r>
              <a:rPr lang="sr-Latn-CS" altLang="en-US" sz="2400" dirty="0" smtClean="0">
                <a:solidFill>
                  <a:schemeClr val="bg1"/>
                </a:solidFill>
              </a:rPr>
              <a:t> –</a:t>
            </a:r>
            <a:r>
              <a:rPr lang="sr-Cyrl-CS" altLang="en-US" sz="2400" dirty="0" smtClean="0">
                <a:solidFill>
                  <a:schemeClr val="bg1"/>
                </a:solidFill>
              </a:rPr>
              <a:t>могућ тежак бронхоспазам</a:t>
            </a:r>
          </a:p>
          <a:p>
            <a:r>
              <a:rPr lang="sr-Cyrl-CS" altLang="en-US" sz="2400" dirty="0" smtClean="0">
                <a:solidFill>
                  <a:schemeClr val="bg1"/>
                </a:solidFill>
              </a:rPr>
              <a:t>Делују антиинфламаторно</a:t>
            </a:r>
          </a:p>
          <a:p>
            <a:endParaRPr lang="en-US" altLang="en-US" sz="2400" dirty="0" smtClean="0">
              <a:solidFill>
                <a:srgbClr val="3C7F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8929688" cy="6357938"/>
          </a:xfrm>
        </p:spPr>
        <p:txBody>
          <a:bodyPr/>
          <a:lstStyle/>
          <a:p>
            <a:pPr>
              <a:defRPr/>
            </a:pPr>
            <a:r>
              <a:rPr lang="sr-Cyrl-CS" sz="1800" dirty="0" smtClean="0">
                <a:solidFill>
                  <a:srgbClr val="3C7F9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sr-Cyrl-CS" sz="1800" dirty="0" smtClean="0">
                <a:solidFill>
                  <a:srgbClr val="3C7F9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sr-Cyrl-CS" sz="1800" dirty="0" smtClean="0">
                <a:solidFill>
                  <a:srgbClr val="3C7F9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Cyrl-CS" sz="2000" i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Парацетамол</a:t>
            </a:r>
            <a:br>
              <a:rPr lang="sr-Cyrl-CS" sz="2000" i="1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</a:br>
            <a:endParaRPr lang="en-US" sz="2000" i="1" dirty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75" y="928688"/>
            <a:ext cx="1928813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1600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Администрација</a:t>
            </a:r>
            <a:r>
              <a:rPr lang="sr-Cyrl-CS" sz="1600" dirty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928688"/>
            <a:ext cx="6715125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sz="1600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Интравенска примена  ради постизања брзог ефекта</a:t>
            </a:r>
            <a:endParaRPr lang="sr-Cyrl-C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Орална примена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треба отпочети што пре</a:t>
            </a: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Дужина примене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колико је потребно</a:t>
            </a:r>
            <a:endParaRPr lang="en-U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75" y="2357438"/>
            <a:ext cx="1928813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Дозирање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2357438"/>
            <a:ext cx="6715125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4x1gr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парацетамола дневно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(2x1gr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парацетамола дневно </a:t>
            </a:r>
            <a:r>
              <a:rPr lang="en-US" sz="1600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)</a:t>
            </a:r>
            <a:endParaRPr lang="sr-Cyrl-RS" sz="1600" dirty="0" smtClean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sr-Cyrl-RS" sz="1600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Максимална доза 6</a:t>
            </a:r>
            <a:r>
              <a:rPr lang="en-US" sz="1600" dirty="0" err="1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gr</a:t>
            </a:r>
            <a:r>
              <a:rPr lang="en-US" sz="1600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/24h</a:t>
            </a:r>
          </a:p>
          <a:p>
            <a:pPr>
              <a:defRPr/>
            </a:pPr>
            <a:r>
              <a:rPr lang="sr-Cyrl-CS" sz="1600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Дозу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треба редуковати у случају инсуфицијенције јетре.</a:t>
            </a:r>
            <a:endParaRPr lang="en-U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2875" y="3786188"/>
            <a:ext cx="1928813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Мониторинг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3786188"/>
            <a:ext cx="664368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Скала процене бола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2875" y="5072063"/>
            <a:ext cx="1928813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Коментари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0" y="5072063"/>
            <a:ext cx="6643688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RS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Нема антиинфламаторни ефекат</a:t>
            </a:r>
          </a:p>
          <a:p>
            <a:pPr>
              <a:defRPr/>
            </a:pPr>
            <a:r>
              <a:rPr lang="sr-Cyrl-RS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 инхибише агрегацију тромбоцита</a:t>
            </a:r>
          </a:p>
          <a:p>
            <a:pPr>
              <a:defRPr/>
            </a:pPr>
            <a:r>
              <a:rPr lang="sr-Cyrl-RS" dirty="0" smtClean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Нема нежељених ефеката на ГИТ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533400"/>
            <a:ext cx="185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ПАРАцЕТАМОЛ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i="1" dirty="0" err="1" smtClean="0">
                <a:solidFill>
                  <a:schemeClr val="bg1"/>
                </a:solidFill>
              </a:rPr>
              <a:t>Морфин</a:t>
            </a:r>
            <a:r>
              <a:rPr lang="en-US" altLang="en-US" i="1" dirty="0" smtClean="0">
                <a:solidFill>
                  <a:schemeClr val="bg1"/>
                </a:solidFill>
              </a:rPr>
              <a:t> </a:t>
            </a:r>
            <a:r>
              <a:rPr lang="sr-Latn-CS" altLang="en-US" dirty="0" smtClean="0">
                <a:solidFill>
                  <a:schemeClr val="bg1"/>
                </a:solidFill>
              </a:rPr>
              <a:t>– </a:t>
            </a:r>
            <a:r>
              <a:rPr lang="en-US" altLang="en-US" dirty="0" err="1" smtClean="0">
                <a:solidFill>
                  <a:schemeClr val="bg1"/>
                </a:solidFill>
              </a:rPr>
              <a:t>спор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почетак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дејства</a:t>
            </a:r>
            <a:r>
              <a:rPr lang="sr-Latn-CS" altLang="en-US" dirty="0" smtClean="0">
                <a:solidFill>
                  <a:schemeClr val="bg1"/>
                </a:solidFill>
              </a:rPr>
              <a:t>(15-20min),</a:t>
            </a:r>
            <a:r>
              <a:rPr lang="en-US" altLang="en-US" dirty="0" err="1" smtClean="0">
                <a:solidFill>
                  <a:schemeClr val="bg1"/>
                </a:solidFill>
              </a:rPr>
              <a:t>дуго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деловање</a:t>
            </a:r>
            <a:r>
              <a:rPr lang="sr-Latn-CS" altLang="en-US" dirty="0" smtClean="0">
                <a:solidFill>
                  <a:schemeClr val="bg1"/>
                </a:solidFill>
              </a:rPr>
              <a:t>,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акумулација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активних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метаболита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код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реналне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дисф-је</a:t>
            </a:r>
            <a:r>
              <a:rPr lang="sr-Latn-CS" altLang="en-US" dirty="0" smtClean="0">
                <a:solidFill>
                  <a:schemeClr val="bg1"/>
                </a:solidFill>
              </a:rPr>
              <a:t> , </a:t>
            </a:r>
            <a:r>
              <a:rPr lang="en-US" altLang="en-US" dirty="0" err="1" smtClean="0">
                <a:solidFill>
                  <a:schemeClr val="bg1"/>
                </a:solidFill>
              </a:rPr>
              <a:t>хистаминолибератор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en-US" altLang="en-US" b="1" i="1" dirty="0" err="1" smtClean="0">
                <a:solidFill>
                  <a:schemeClr val="bg1"/>
                </a:solidFill>
              </a:rPr>
              <a:t>фентанил</a:t>
            </a:r>
            <a:r>
              <a:rPr lang="sr-Latn-CS" altLang="en-US" dirty="0" smtClean="0">
                <a:solidFill>
                  <a:schemeClr val="bg1"/>
                </a:solidFill>
              </a:rPr>
              <a:t>-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синтетски</a:t>
            </a:r>
            <a:r>
              <a:rPr lang="en-US" altLang="en-US" dirty="0" smtClean="0">
                <a:solidFill>
                  <a:schemeClr val="bg1"/>
                </a:solidFill>
              </a:rPr>
              <a:t>, </a:t>
            </a:r>
            <a:r>
              <a:rPr lang="en-US" altLang="en-US" dirty="0" err="1" smtClean="0">
                <a:solidFill>
                  <a:schemeClr val="bg1"/>
                </a:solidFill>
              </a:rPr>
              <a:t>високопотентни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опиоидни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аналгетик</a:t>
            </a:r>
            <a:r>
              <a:rPr lang="en-US" altLang="en-US" dirty="0" smtClean="0">
                <a:solidFill>
                  <a:schemeClr val="bg1"/>
                </a:solidFill>
              </a:rPr>
              <a:t>,(</a:t>
            </a:r>
            <a:r>
              <a:rPr lang="en-US" altLang="en-US" dirty="0" err="1" smtClean="0">
                <a:solidFill>
                  <a:schemeClr val="bg1"/>
                </a:solidFill>
              </a:rPr>
              <a:t>око</a:t>
            </a:r>
            <a:r>
              <a:rPr lang="en-US" altLang="en-US" dirty="0" smtClean="0">
                <a:solidFill>
                  <a:schemeClr val="bg1"/>
                </a:solidFill>
              </a:rPr>
              <a:t> 100 </a:t>
            </a:r>
            <a:r>
              <a:rPr lang="en-US" altLang="en-US" dirty="0" err="1" smtClean="0">
                <a:solidFill>
                  <a:schemeClr val="bg1"/>
                </a:solidFill>
              </a:rPr>
              <a:t>пута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јачи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од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морфина</a:t>
            </a:r>
            <a:r>
              <a:rPr lang="en-US" altLang="en-US" dirty="0" smtClean="0">
                <a:solidFill>
                  <a:schemeClr val="bg1"/>
                </a:solidFill>
              </a:rPr>
              <a:t>), </a:t>
            </a:r>
            <a:r>
              <a:rPr lang="en-US" altLang="en-US" dirty="0" err="1" smtClean="0">
                <a:solidFill>
                  <a:schemeClr val="bg1"/>
                </a:solidFill>
              </a:rPr>
              <a:t>метаболише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се</a:t>
            </a:r>
            <a:r>
              <a:rPr lang="en-US" altLang="en-US" dirty="0" smtClean="0">
                <a:solidFill>
                  <a:schemeClr val="bg1"/>
                </a:solidFill>
              </a:rPr>
              <a:t> у </a:t>
            </a:r>
            <a:r>
              <a:rPr lang="en-US" altLang="en-US" dirty="0" err="1" smtClean="0">
                <a:solidFill>
                  <a:schemeClr val="bg1"/>
                </a:solidFill>
              </a:rPr>
              <a:t>јетри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до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инактивних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метаболита</a:t>
            </a:r>
            <a:r>
              <a:rPr lang="en-US" altLang="en-US" dirty="0" smtClean="0">
                <a:solidFill>
                  <a:schemeClr val="bg1"/>
                </a:solidFill>
              </a:rPr>
              <a:t>, </a:t>
            </a:r>
            <a:r>
              <a:rPr lang="en-US" altLang="en-US" dirty="0" err="1" smtClean="0">
                <a:solidFill>
                  <a:schemeClr val="bg1"/>
                </a:solidFill>
              </a:rPr>
              <a:t>излучује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се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путем</a:t>
            </a:r>
            <a:r>
              <a:rPr lang="en-US" altLang="en-US" dirty="0" smtClean="0">
                <a:solidFill>
                  <a:schemeClr val="bg1"/>
                </a:solidFill>
              </a:rPr>
              <a:t> </a:t>
            </a:r>
            <a:r>
              <a:rPr lang="en-US" altLang="en-US" dirty="0" err="1" smtClean="0">
                <a:solidFill>
                  <a:schemeClr val="bg1"/>
                </a:solidFill>
              </a:rPr>
              <a:t>бубрега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2457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FF0000"/>
                </a:solidFill>
              </a:rPr>
              <a:t>Опиоиди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златни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стандард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sr-Cyrl-CS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Морфин</a:t>
            </a:r>
            <a:br>
              <a:rPr lang="sr-Cyrl-CS" sz="20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0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50" y="714375"/>
            <a:ext cx="2000250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Администрација</a:t>
            </a:r>
            <a:r>
              <a:rPr lang="sr-Cyrl-C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0313" y="714375"/>
            <a:ext cx="6357937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Интравенска</a:t>
            </a: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Субкутана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појединачни болуси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)</a:t>
            </a:r>
            <a:endParaRPr lang="sr-Cyrl-C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Интрамускуларна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5-10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h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на 3-4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h)</a:t>
            </a:r>
            <a:endParaRPr lang="sr-Cyrl-C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sr-Cyrl-CS" sz="1600" dirty="0"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600" dirty="0"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0" y="2071688"/>
            <a:ext cx="200025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</a:rPr>
              <a:t>Дозирање</a:t>
            </a:r>
          </a:p>
        </p:txBody>
      </p:sp>
      <p:sp>
        <p:nvSpPr>
          <p:cNvPr id="8" name="Rectangle 7"/>
          <p:cNvSpPr/>
          <p:nvPr/>
        </p:nvSpPr>
        <p:spPr>
          <a:xfrm>
            <a:off x="2500313" y="2071688"/>
            <a:ext cx="6215062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Болус </a:t>
            </a: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 1-2mg iv.</a:t>
            </a:r>
          </a:p>
          <a:p>
            <a:pPr>
              <a:defRPr/>
            </a:pP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0,1-0,15mg/kg 4-6h sc.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прилагођено на основу скле процене бола, седације и броја респирација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endParaRPr lang="en-US" dirty="0"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50" y="3500438"/>
            <a:ext cx="2000250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Мониторинг</a:t>
            </a:r>
            <a:r>
              <a:rPr lang="sr-Cyrl-CS" dirty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00313" y="3500438"/>
            <a:ext cx="5857875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Скала процене бола, број респирација, нежељени ефекти.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50" y="4929188"/>
            <a:ext cx="2000250" cy="1357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Коментари</a:t>
            </a:r>
            <a:r>
              <a:rPr lang="sr-Cyrl-CS" dirty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0313" y="4929188"/>
            <a:ext cx="5929312" cy="1357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Најчешћи нежељени ефекти су мучнина, повраћање, седација, апнеа.</a:t>
            </a:r>
          </a:p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 треба примењивати са другим опиоидима и седативима.</a:t>
            </a:r>
            <a:endParaRPr lang="en-US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457200"/>
            <a:ext cx="119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МОРФИН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0015"/>
            <a:ext cx="7772400" cy="1362075"/>
          </a:xfrm>
        </p:spPr>
        <p:txBody>
          <a:bodyPr/>
          <a:lstStyle/>
          <a:p>
            <a:r>
              <a:rPr lang="sr-Cyrl-CS" altLang="en-US" sz="2000" i="1" cap="none" dirty="0" smtClean="0">
                <a:solidFill>
                  <a:srgbClr val="FF0000"/>
                </a:solidFill>
                <a:ea typeface="Arial Unicode MS" pitchFamily="34" charset="-128"/>
              </a:rPr>
              <a:t>ТРАМАДОЛ</a:t>
            </a:r>
            <a:r>
              <a:rPr lang="sr-Cyrl-CS" altLang="en-US" sz="2000" i="1" cap="none" dirty="0" smtClean="0">
                <a:solidFill>
                  <a:srgbClr val="3C7F94"/>
                </a:solidFill>
                <a:ea typeface="Arial Unicode MS" pitchFamily="34" charset="-128"/>
              </a:rPr>
              <a:t/>
            </a:r>
            <a:br>
              <a:rPr lang="sr-Cyrl-CS" altLang="en-US" sz="2000" i="1" cap="none" dirty="0" smtClean="0">
                <a:solidFill>
                  <a:srgbClr val="3C7F94"/>
                </a:solidFill>
                <a:ea typeface="Arial Unicode MS" pitchFamily="34" charset="-128"/>
              </a:rPr>
            </a:br>
            <a:endParaRPr lang="en-US" altLang="en-US" sz="2000" i="1" cap="none" dirty="0" smtClean="0">
              <a:solidFill>
                <a:srgbClr val="3C7F94"/>
              </a:solidFill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75" y="642938"/>
            <a:ext cx="2286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Администрација</a:t>
            </a:r>
            <a:r>
              <a:rPr lang="sr-Cyrl-CS" dirty="0"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43188" y="642938"/>
            <a:ext cx="62865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Интравенска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спора инјекција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висок ризик за настанак мучнине и повраћања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)</a:t>
            </a:r>
            <a:endParaRPr lang="sr-Cyrl-C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Интрамускуларна</a:t>
            </a:r>
          </a:p>
          <a:p>
            <a:pPr>
              <a:defRPr/>
            </a:pP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Орална примена </a:t>
            </a:r>
            <a:r>
              <a:rPr lang="en-U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sr-Cyrl-CS" sz="1600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што је пре могуће</a:t>
            </a:r>
            <a:endParaRPr lang="en-US" sz="1600" dirty="0">
              <a:solidFill>
                <a:srgbClr val="3C7F94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75" y="2071688"/>
            <a:ext cx="2286000" cy="1214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Дозирање</a:t>
            </a:r>
            <a:r>
              <a:rPr lang="sr-Cyrl-CS" dirty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43188" y="2071688"/>
            <a:ext cx="6357937" cy="1214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50-100</a:t>
            </a: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mg/6h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875" y="3643313"/>
            <a:ext cx="2286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Мониторинг</a:t>
            </a:r>
            <a:r>
              <a:rPr lang="sr-Cyrl-CS" dirty="0"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43188" y="3643313"/>
            <a:ext cx="6286500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Скала процене бола, број респирација, </a:t>
            </a:r>
          </a:p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Нежељени ефекти</a:t>
            </a:r>
            <a:r>
              <a:rPr lang="sr-Cyrl-CS" dirty="0">
                <a:solidFill>
                  <a:srgbClr val="3C7F9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solidFill>
                <a:srgbClr val="3C7F9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313" y="5072063"/>
            <a:ext cx="2214562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Коментари</a:t>
            </a:r>
            <a:r>
              <a:rPr lang="sr-Cyrl-CS" dirty="0"/>
              <a:t>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643188" y="5072063"/>
            <a:ext cx="6286500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Трамадол редукује преузимање серотонина и норепинефрина.</a:t>
            </a:r>
          </a:p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Аналгетска ефикасност 100</a:t>
            </a: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mg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трамадола је еквивалентна 5-15</a:t>
            </a:r>
            <a:r>
              <a:rPr lang="en-U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mg</a:t>
            </a: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морфина.</a:t>
            </a:r>
          </a:p>
          <a:p>
            <a:pPr>
              <a:defRPr/>
            </a:pPr>
            <a:r>
              <a:rPr lang="sr-Cyrl-CS" dirty="0">
                <a:solidFill>
                  <a:srgbClr val="3C7F94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Седативи могу појачати ефекат</a:t>
            </a:r>
            <a:r>
              <a:rPr lang="sr-Cyrl-CS" dirty="0">
                <a:solidFill>
                  <a:srgbClr val="3C7F9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solidFill>
                <a:srgbClr val="3C7F9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04800"/>
            <a:ext cx="143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ТРАМАДОЛ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dirty="0" smtClean="0">
                <a:solidFill>
                  <a:schemeClr val="bg1"/>
                </a:solidFill>
              </a:rPr>
              <a:t>Мука 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sr-Cyrl-RS" altLang="en-US" dirty="0" smtClean="0">
                <a:solidFill>
                  <a:schemeClr val="bg1"/>
                </a:solidFill>
              </a:rPr>
              <a:t>Свраб 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sr-Cyrl-RS" altLang="en-US" dirty="0" smtClean="0">
                <a:solidFill>
                  <a:schemeClr val="bg1"/>
                </a:solidFill>
              </a:rPr>
              <a:t>Ретенција урина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sr-Cyrl-RS" altLang="en-US" dirty="0" smtClean="0">
                <a:solidFill>
                  <a:schemeClr val="bg1"/>
                </a:solidFill>
              </a:rPr>
              <a:t>Опстипација </a:t>
            </a:r>
            <a:endParaRPr lang="sr-Latn-CS" altLang="en-US" dirty="0" smtClean="0">
              <a:solidFill>
                <a:schemeClr val="bg1"/>
              </a:solidFill>
            </a:endParaRPr>
          </a:p>
          <a:p>
            <a:r>
              <a:rPr lang="sr-Cyrl-RS" altLang="en-US" dirty="0" smtClean="0">
                <a:solidFill>
                  <a:schemeClr val="bg1"/>
                </a:solidFill>
              </a:rPr>
              <a:t>Респираторна депресија рана</a:t>
            </a:r>
            <a:r>
              <a:rPr lang="sr-Latn-CS" altLang="en-US" dirty="0" smtClean="0">
                <a:solidFill>
                  <a:schemeClr val="bg1"/>
                </a:solidFill>
              </a:rPr>
              <a:t> (1 </a:t>
            </a:r>
            <a:r>
              <a:rPr lang="sr-Cyrl-RS" altLang="en-US" dirty="0" smtClean="0">
                <a:solidFill>
                  <a:schemeClr val="bg1"/>
                </a:solidFill>
              </a:rPr>
              <a:t>сат</a:t>
            </a:r>
            <a:r>
              <a:rPr lang="sr-Latn-CS" altLang="en-US" dirty="0" smtClean="0">
                <a:solidFill>
                  <a:schemeClr val="bg1"/>
                </a:solidFill>
              </a:rPr>
              <a:t> </a:t>
            </a:r>
            <a:r>
              <a:rPr lang="sr-Cyrl-RS" altLang="en-US" dirty="0" smtClean="0">
                <a:solidFill>
                  <a:schemeClr val="bg1"/>
                </a:solidFill>
              </a:rPr>
              <a:t>након давања</a:t>
            </a:r>
            <a:r>
              <a:rPr lang="sr-Latn-CS" altLang="en-US" dirty="0" smtClean="0">
                <a:solidFill>
                  <a:schemeClr val="bg1"/>
                </a:solidFill>
              </a:rPr>
              <a:t>) </a:t>
            </a:r>
            <a:r>
              <a:rPr lang="sr-Cyrl-RS" altLang="en-US" dirty="0" smtClean="0">
                <a:solidFill>
                  <a:schemeClr val="bg1"/>
                </a:solidFill>
              </a:rPr>
              <a:t>или касна</a:t>
            </a:r>
            <a:r>
              <a:rPr lang="sr-Latn-CS" altLang="en-US" dirty="0" smtClean="0">
                <a:solidFill>
                  <a:schemeClr val="bg1"/>
                </a:solidFill>
              </a:rPr>
              <a:t> (</a:t>
            </a:r>
            <a:r>
              <a:rPr lang="sr-Cyrl-RS" altLang="en-US" dirty="0" smtClean="0">
                <a:solidFill>
                  <a:schemeClr val="bg1"/>
                </a:solidFill>
              </a:rPr>
              <a:t>после</a:t>
            </a:r>
            <a:r>
              <a:rPr lang="sr-Latn-CS" altLang="en-US" dirty="0" smtClean="0">
                <a:solidFill>
                  <a:schemeClr val="bg1"/>
                </a:solidFill>
              </a:rPr>
              <a:t> 6-12 h) 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2867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dirty="0" smtClean="0">
                <a:solidFill>
                  <a:srgbClr val="FF0000"/>
                </a:solidFill>
              </a:rPr>
              <a:t>Нежељени ефекти опиоида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Коаналгети</a:t>
            </a:r>
            <a:r>
              <a:rPr lang="sr-Cyrl-RS" dirty="0" smtClean="0">
                <a:solidFill>
                  <a:srgbClr val="FF0000"/>
                </a:solidFill>
              </a:rPr>
              <a:t>ц</a:t>
            </a:r>
            <a:r>
              <a:rPr lang="en-US" dirty="0" smtClean="0">
                <a:solidFill>
                  <a:srgbClr val="FF0000"/>
                </a:solidFill>
              </a:rPr>
              <a:t>и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Примарна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индика</a:t>
            </a:r>
            <a:r>
              <a:rPr lang="sr-Cyrl-RS" dirty="0" smtClean="0">
                <a:solidFill>
                  <a:schemeClr val="bg1"/>
                </a:solidFill>
              </a:rPr>
              <a:t>ци</a:t>
            </a:r>
            <a:r>
              <a:rPr lang="en-US" dirty="0" err="1" smtClean="0">
                <a:solidFill>
                  <a:schemeClr val="bg1"/>
                </a:solidFill>
              </a:rPr>
              <a:t>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коаналгетика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лечење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они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делују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коаналгетички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поједине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типове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најчешће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неуропатске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болове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Антидепресивни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лекови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Своје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аналгетичко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дејство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испољавају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преко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моноаминергичких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механизама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серотонин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норадреналин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допамин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sr-Cyrl-R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Индиковани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неуропатских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стања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смањују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депресију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олакшавају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траумом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Три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клични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антидепресиви</a:t>
            </a:r>
            <a:r>
              <a:rPr lang="en-US" dirty="0" smtClean="0">
                <a:solidFill>
                  <a:schemeClr val="bg1"/>
                </a:solidFill>
              </a:rPr>
              <a:t> (Т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И)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Три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иклични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антидепресиви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испољавају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преузимања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серотонина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норадреналина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нервне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завршетке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нискодних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инхибиторних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путева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смањујући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ентралну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сензитиза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ију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Амитриптилин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најчешће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користи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даје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почетној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пероралној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дози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</a:t>
            </a:r>
            <a:r>
              <a:rPr lang="en-US" dirty="0" smtClean="0">
                <a:solidFill>
                  <a:schemeClr val="bg1"/>
                </a:solidFill>
              </a:rPr>
              <a:t> 10 -25 mg/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, 1-2 </a:t>
            </a:r>
            <a:r>
              <a:rPr lang="en-US" dirty="0" err="1" smtClean="0">
                <a:solidFill>
                  <a:schemeClr val="bg1"/>
                </a:solidFill>
              </a:rPr>
              <a:t>сата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спавања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Смањују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потребе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опиоидима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потрошњу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веома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корисни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трауматизованих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зависника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Нежељени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сувоћа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уста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пареза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рева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кардиоваскуларни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аритмије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altLang="en-US" sz="4800" dirty="0" smtClean="0">
                <a:solidFill>
                  <a:schemeClr val="bg1"/>
                </a:solidFill>
                <a:ea typeface="Arial Unicode MS" pitchFamily="34" charset="-128"/>
              </a:rPr>
              <a:t>Дефиниција бола</a:t>
            </a:r>
            <a:r>
              <a:rPr lang="en-US" altLang="en-US" sz="4800" dirty="0" smtClean="0">
                <a:solidFill>
                  <a:schemeClr val="bg1"/>
                </a:solidFill>
                <a:ea typeface="Arial Unicode MS" pitchFamily="34" charset="-128"/>
              </a:rPr>
              <a:t> </a:t>
            </a:r>
            <a:r>
              <a:rPr lang="sr-Latn-CS" altLang="en-US" sz="1800" dirty="0" smtClean="0">
                <a:solidFill>
                  <a:schemeClr val="bg1"/>
                </a:solidFill>
              </a:rPr>
              <a:t/>
            </a:r>
            <a:br>
              <a:rPr lang="sr-Latn-CS" altLang="en-US" sz="1800" dirty="0" smtClean="0">
                <a:solidFill>
                  <a:schemeClr val="bg1"/>
                </a:solidFill>
              </a:rPr>
            </a:br>
            <a:r>
              <a:rPr lang="sr-Latn-CS" altLang="en-US" sz="1800" dirty="0" smtClean="0"/>
              <a:t/>
            </a:r>
            <a:br>
              <a:rPr lang="sr-Latn-CS" altLang="en-US" sz="1800" dirty="0" smtClean="0"/>
            </a:br>
            <a:endParaRPr lang="en-US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6147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1000125" y="1928813"/>
            <a:ext cx="7286625" cy="3143250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 dirty="0" smtClean="0">
                <a:solidFill>
                  <a:srgbClr val="3C7F94"/>
                </a:solidFill>
                <a:latin typeface="+mj-lt"/>
              </a:rPr>
              <a:t>   </a:t>
            </a:r>
            <a:r>
              <a:rPr lang="sr-Cyrl-CS" altLang="en-US" b="1" i="1" dirty="0" smtClean="0">
                <a:solidFill>
                  <a:schemeClr val="bg1"/>
                </a:solidFill>
                <a:latin typeface="+mj-lt"/>
                <a:ea typeface="Arial Unicode MS" pitchFamily="34" charset="-128"/>
              </a:rPr>
              <a:t>БОЛ је ,,непријатно сензорно или  емоцијално искуство удружено са актуелним или потенцијалним ткивним оштећењем </a:t>
            </a:r>
            <a:r>
              <a:rPr lang="sr-Cyrl-CS" altLang="en-US" i="1" dirty="0" smtClean="0">
                <a:solidFill>
                  <a:schemeClr val="bg1"/>
                </a:solidFill>
                <a:latin typeface="+mj-lt"/>
              </a:rPr>
              <a:t>.</a:t>
            </a:r>
            <a:r>
              <a:rPr lang="en-US" altLang="en-US" i="1" dirty="0" smtClean="0">
                <a:solidFill>
                  <a:schemeClr val="bg1"/>
                </a:solidFill>
                <a:latin typeface="+mj-lt"/>
              </a:rPr>
              <a:t>’’</a:t>
            </a:r>
            <a:endParaRPr lang="sr-Cyrl-CS" altLang="en-US" i="1" dirty="0" smtClean="0">
              <a:solidFill>
                <a:schemeClr val="bg1"/>
              </a:solidFill>
              <a:latin typeface="+mj-lt"/>
            </a:endParaRPr>
          </a:p>
          <a:p>
            <a:pPr>
              <a:buFontTx/>
              <a:buNone/>
            </a:pPr>
            <a:endParaRPr lang="sr-Cyrl-CS" altLang="en-US" sz="2000" dirty="0" smtClean="0">
              <a:latin typeface="+mj-lt"/>
            </a:endParaRPr>
          </a:p>
          <a:p>
            <a:pPr>
              <a:buFontTx/>
              <a:buNone/>
            </a:pPr>
            <a:r>
              <a:rPr lang="sr-Cyrl-CS" altLang="en-US" sz="2000" dirty="0" smtClean="0">
                <a:latin typeface="+mj-lt"/>
              </a:rPr>
              <a:t>        </a:t>
            </a:r>
            <a:r>
              <a:rPr lang="sr-Latn-CS" altLang="en-US" sz="2000" dirty="0" smtClean="0">
                <a:latin typeface="+mj-lt"/>
              </a:rPr>
              <a:t>The </a:t>
            </a:r>
            <a:r>
              <a:rPr lang="en-US" altLang="en-US" sz="2000" dirty="0" smtClean="0">
                <a:latin typeface="+mj-lt"/>
              </a:rPr>
              <a:t>International Association for the Study of Pain </a:t>
            </a:r>
            <a:r>
              <a:rPr lang="sr-Latn-CS" altLang="en-US" sz="2000" dirty="0" smtClean="0">
                <a:latin typeface="+mj-lt"/>
              </a:rPr>
              <a:t>(ISAP)</a:t>
            </a:r>
            <a:endParaRPr lang="en-US" altLang="en-US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Инхибитори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преузимања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норадреналина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серотонина</a:t>
            </a:r>
            <a:r>
              <a:rPr lang="en-US" dirty="0" smtClean="0">
                <a:solidFill>
                  <a:schemeClr val="bg1"/>
                </a:solidFill>
              </a:rPr>
              <a:t> (СНРИ)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Венлафаксин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дулоксетин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инхибирају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преузимање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норадреналина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серотонина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нерним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завршет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нисходних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инхибиторних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путева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Аналгетички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испољавају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независно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антидепресивног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Нежељени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сувоћа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уста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мучнина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пареза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рева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опстипа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вртоглави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а.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Они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сигурнија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трауматизованих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срчаним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обољењима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Селективни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инхибитори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серотона</a:t>
            </a:r>
            <a:r>
              <a:rPr lang="en-US" dirty="0" smtClean="0">
                <a:solidFill>
                  <a:schemeClr val="bg1"/>
                </a:solidFill>
              </a:rPr>
              <a:t> (ССРИ)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Флуоксетин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пароксетин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инхибирају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преузимање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серотонина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нервним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завршет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нисходних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инхибиторних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путева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Аналгетички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мањи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поређењу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СНРИ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Лекови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из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ове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групе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немају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седативне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антихолинергичне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ефекте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нису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кардиотоксични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Нежељени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мучнина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повраћање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главобоља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Антиконвулзивни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лекови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Испољавају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поред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основног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аналгетски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анксиолитички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посредством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јонских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канала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Индиковани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више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лечење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хроничног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неуропатског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Габапентин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прегабалин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представљају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новију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генера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антиконвулзивних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лекова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Аналгетско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дејство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испољавају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инхиби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волтажних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зависних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кал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ијумових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канала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Локални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анестети</a:t>
            </a:r>
            <a:r>
              <a:rPr lang="sr-Cyrl-RS" dirty="0" smtClean="0">
                <a:solidFill>
                  <a:srgbClr val="FF0000"/>
                </a:solidFill>
              </a:rPr>
              <a:t>ц</a:t>
            </a:r>
            <a:r>
              <a:rPr lang="en-US" dirty="0" smtClean="0">
                <a:solidFill>
                  <a:srgbClr val="FF0000"/>
                </a:solidFill>
              </a:rPr>
              <a:t>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884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Краткоделујући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дугоделујући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изазивају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ревезибилну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блокаду</a:t>
            </a:r>
            <a:r>
              <a:rPr lang="en-US" dirty="0" smtClean="0">
                <a:solidFill>
                  <a:schemeClr val="bg1"/>
                </a:solidFill>
              </a:rPr>
              <a:t> Na </a:t>
            </a:r>
            <a:r>
              <a:rPr lang="en-US" dirty="0" err="1" smtClean="0">
                <a:solidFill>
                  <a:schemeClr val="bg1"/>
                </a:solidFill>
              </a:rPr>
              <a:t>канала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нервним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ћелијама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хиперполариза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ћелијске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мембране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спречавају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трансмисију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импулса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Локални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анестети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и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примењују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локално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перинеурално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ентрално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неуроаксијално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ТОРАКАЛНА ТРАУМА И АНАЛГЕЗИЈА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Торакална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присутна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10-15% </a:t>
            </a:r>
            <a:r>
              <a:rPr lang="en-US" dirty="0" err="1" smtClean="0">
                <a:solidFill>
                  <a:schemeClr val="bg1"/>
                </a:solidFill>
              </a:rPr>
              <a:t>свих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повреда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Аналгезија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таквих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прави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изазов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кључна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компонента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збрињавању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врсте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повреда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главна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препрека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страх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клиничара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компромитовања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вентила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нарочито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старијих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јената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Сматра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ординирана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неуроаксијално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ефикаснија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безбеднија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интравенске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Локални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анестети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и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или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без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епидурално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паравертебрално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интерплеурално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или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путем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интеркосталних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нервних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блокада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прва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линија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хоспиталном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збрињавању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акутног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торакалне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трауме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Како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најчешће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вентилаторној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потпори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применом</a:t>
            </a:r>
            <a:r>
              <a:rPr lang="en-US" dirty="0" smtClean="0">
                <a:solidFill>
                  <a:schemeClr val="bg1"/>
                </a:solidFill>
              </a:rPr>
              <a:t> МВ , </a:t>
            </a:r>
            <a:r>
              <a:rPr lang="en-US" dirty="0" err="1" smtClean="0">
                <a:solidFill>
                  <a:schemeClr val="bg1"/>
                </a:solidFill>
              </a:rPr>
              <a:t>системска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примена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ризична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Торакална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удружена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контузијом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плућа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или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ср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а </a:t>
            </a:r>
            <a:r>
              <a:rPr lang="en-US" dirty="0" err="1" smtClean="0">
                <a:solidFill>
                  <a:schemeClr val="bg1"/>
                </a:solidFill>
              </a:rPr>
              <a:t>чини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ијенте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хемодинамски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нестабилним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опиоидна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мора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бити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опрезно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титрирана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Торакална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удружена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повредама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главе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кичме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или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нестабилним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фрактурама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карли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е </a:t>
            </a:r>
            <a:r>
              <a:rPr lang="en-US" dirty="0" err="1" smtClean="0">
                <a:solidFill>
                  <a:schemeClr val="bg1"/>
                </a:solidFill>
              </a:rPr>
              <a:t>контраиндика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епидуралну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аналгезију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Опекотине</a:t>
            </a:r>
            <a:r>
              <a:rPr lang="en-US" dirty="0" smtClean="0"/>
              <a:t> и </a:t>
            </a:r>
            <a:r>
              <a:rPr lang="en-US" dirty="0" err="1" smtClean="0"/>
              <a:t>аналгезија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Опекотине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захтевају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дуготрајно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лечење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комплекасан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третман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Сензитиза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нерв</a:t>
            </a:r>
            <a:r>
              <a:rPr lang="sr-Cyrl-RS" dirty="0" smtClean="0">
                <a:solidFill>
                  <a:schemeClr val="bg1"/>
                </a:solidFill>
              </a:rPr>
              <a:t>н</a:t>
            </a:r>
            <a:r>
              <a:rPr lang="en-US" dirty="0" err="1" smtClean="0">
                <a:solidFill>
                  <a:schemeClr val="bg1"/>
                </a:solidFill>
              </a:rPr>
              <a:t>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завршетака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понављани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јаки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но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ио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ептивни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стимулуси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доводе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реверзибилних</a:t>
            </a:r>
            <a:r>
              <a:rPr lang="en-US" dirty="0" smtClean="0">
                <a:solidFill>
                  <a:schemeClr val="bg1"/>
                </a:solidFill>
              </a:rPr>
              <a:t> а </a:t>
            </a:r>
            <a:r>
              <a:rPr lang="en-US" dirty="0" err="1" smtClean="0">
                <a:solidFill>
                  <a:schemeClr val="bg1"/>
                </a:solidFill>
              </a:rPr>
              <a:t>затим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до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иревезибилних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промена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периферном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Н</a:t>
            </a:r>
            <a:r>
              <a:rPr lang="sr-Cyrl-RS" dirty="0" smtClean="0">
                <a:solidFill>
                  <a:schemeClr val="bg1"/>
                </a:solidFill>
              </a:rPr>
              <a:t>С и до измењеног одговора на болни надражај.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Опиоиди су камен темељац у лечењу акутног бола код опекотина.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bg1"/>
                </a:solidFill>
              </a:rPr>
              <a:t>У иницијалној фази контрола бола насталог услед опекотина је компликована, јер је пажња фокусирана на интравенску  надонаду волумена, хемодинамску стабилизацију и одржавање ваздушног пута (инхалационе опекотине)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Прва аналгетичка линија је примена морфина ив. А онда титрирано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Могућа је примена морфина  методом P</a:t>
            </a:r>
            <a:r>
              <a:rPr lang="sr-Latn-BA" dirty="0" smtClean="0">
                <a:solidFill>
                  <a:schemeClr val="bg1"/>
                </a:solidFill>
              </a:rPr>
              <a:t>С</a:t>
            </a:r>
            <a:r>
              <a:rPr lang="sr-Cyrl-RS" dirty="0" smtClean="0">
                <a:solidFill>
                  <a:schemeClr val="bg1"/>
                </a:solidFill>
              </a:rPr>
              <a:t>А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НСАИЛ треба избећи због њиховог ефекта на реналну функцију и гастроинтестиналну мукозу.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Кетамин у комбинацији са мидазоламом омогућава безболно превијање опечених пацијената.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За изоловане опечене регије периферни блокови могу бити одлична аналгезија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централне неуроаксијалне блокове треба избегавати због повећане учесталости колонизације катетера и инфекције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428625" y="1785938"/>
            <a:ext cx="2514600" cy="9144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C2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3000375" y="1785938"/>
            <a:ext cx="1252538" cy="9144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8F8F5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286250" y="1785938"/>
            <a:ext cx="2090738" cy="914400"/>
          </a:xfrm>
          <a:prstGeom prst="ellipse">
            <a:avLst/>
          </a:prstGeom>
          <a:gradFill rotWithShape="0">
            <a:gsLst>
              <a:gs pos="0">
                <a:srgbClr val="CC9900"/>
              </a:gs>
              <a:gs pos="100000">
                <a:srgbClr val="9B74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6357938" y="1785938"/>
            <a:ext cx="1981200" cy="914400"/>
          </a:xfrm>
          <a:prstGeom prst="ellipse">
            <a:avLst/>
          </a:prstGeom>
          <a:gradFill rotWithShape="0">
            <a:gsLst>
              <a:gs pos="0">
                <a:schemeClr val="accent1">
                  <a:gamma/>
                  <a:shade val="66275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sz="1600" b="1">
              <a:latin typeface="Arial" charset="0"/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642938"/>
            <a:ext cx="8229600" cy="3651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sz="4000" dirty="0" smtClean="0">
                <a:solidFill>
                  <a:schemeClr val="bg1"/>
                </a:solidFill>
                <a:latin typeface="+mn-lt"/>
              </a:rPr>
              <a:t>Дефиниција бола</a:t>
            </a:r>
            <a:endParaRPr lang="en-GB" sz="4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42875" y="1905000"/>
            <a:ext cx="8715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непријатно</a:t>
            </a:r>
            <a:r>
              <a:rPr lang="sl-SI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психо</a:t>
            </a:r>
            <a:r>
              <a:rPr lang="sl-SI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-</a:t>
            </a:r>
            <a:r>
              <a:rPr lang="sr-Cyrl-C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соматско</a:t>
            </a:r>
            <a:r>
              <a:rPr lang="sl-SI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 </a:t>
            </a:r>
            <a:r>
              <a:rPr lang="sr-Cyrl-C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искуство</a:t>
            </a:r>
            <a:endParaRPr lang="en-GB" sz="32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286000" y="4000500"/>
            <a:ext cx="1779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Утиче на ум</a:t>
            </a:r>
            <a:endParaRPr lang="en-GB" sz="20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000500" y="4429125"/>
            <a:ext cx="2986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0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Настаје  у телу</a:t>
            </a:r>
            <a:endParaRPr lang="sl-SI" sz="2000" b="1" dirty="0">
              <a:solidFill>
                <a:srgbClr val="CC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>
              <a:defRPr/>
            </a:pPr>
            <a:r>
              <a:rPr lang="sl-SI" sz="20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(</a:t>
            </a:r>
            <a:r>
              <a:rPr lang="sr-Cyrl-CS" sz="20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у већини случајева</a:t>
            </a:r>
            <a:r>
              <a:rPr lang="sl-SI" sz="2000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)</a:t>
            </a:r>
            <a:endParaRPr lang="en-GB" sz="2000" dirty="0">
              <a:solidFill>
                <a:srgbClr val="CC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070350" y="5500688"/>
            <a:ext cx="5073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То је оно што нам пацијент саопшти</a:t>
            </a:r>
            <a:endParaRPr lang="en-GB" sz="2000" b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00063" y="3643313"/>
            <a:ext cx="1906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Једино јасно</a:t>
            </a: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 rot="-5400000">
            <a:off x="1266825" y="3090863"/>
            <a:ext cx="8382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430000"/>
              </a:gs>
              <a:gs pos="50000">
                <a:srgbClr val="FF0000"/>
              </a:gs>
              <a:gs pos="100000">
                <a:srgbClr val="43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 rot="-5400000">
            <a:off x="2971800" y="3243263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292919"/>
              </a:gs>
              <a:gs pos="50000">
                <a:srgbClr val="FFFF99"/>
              </a:gs>
              <a:gs pos="100000">
                <a:srgbClr val="29291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 rot="-5400000">
            <a:off x="4676775" y="3467100"/>
            <a:ext cx="14478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362800"/>
              </a:gs>
              <a:gs pos="50000">
                <a:srgbClr val="CC9900"/>
              </a:gs>
              <a:gs pos="100000">
                <a:srgbClr val="3628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CS" altLang="en-US" sz="1600" b="1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 rot="-5400000">
            <a:off x="6215063" y="4000500"/>
            <a:ext cx="25146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shade val="2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2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sz="1600" b="1">
              <a:latin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Креме локалних анестетика могу се наносити на опечену површину у циљу смањења потребе за аналгетицима.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Саветује се и примена бензодиазепина за анксиолизу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sr-Cyrl-RS" dirty="0" smtClean="0">
                <a:solidFill>
                  <a:schemeClr val="bg1"/>
                </a:solidFill>
              </a:rPr>
              <a:t>Отклањање бола код пацијената са опекотинама захтева мултимодални и мултидисциплинарни приступ, пажљво праћење и подешавање дозе.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sr-Cyrl-RS" dirty="0" smtClean="0">
                <a:solidFill>
                  <a:schemeClr val="bg1"/>
                </a:solidFill>
              </a:rPr>
              <a:t> 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4000" i="1" dirty="0" smtClean="0">
                <a:solidFill>
                  <a:srgbClr val="FF0000"/>
                </a:solidFill>
              </a:rPr>
              <a:t>Ослобађање од бола основно је људско право</a:t>
            </a:r>
            <a:endParaRPr lang="en-US" altLang="en-US" sz="4000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098" name="Picture 2" descr="Caduceus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91305"/>
            <a:ext cx="2743200" cy="3266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219" name="Title 4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en-US" altLang="en-US" dirty="0" err="1" smtClean="0">
                <a:solidFill>
                  <a:schemeClr val="bg1"/>
                </a:solidFill>
              </a:rPr>
              <a:t>бол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1571625" y="1428750"/>
            <a:ext cx="4651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Рефлексном стимулацијом хипоталамуса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Акутни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увек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присутан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траумом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комплексан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спе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ифичан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осећај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који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манифестује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комбина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пер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еп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реак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особе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што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осећа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индивидуално</a:t>
            </a:r>
            <a:r>
              <a:rPr lang="en-US" dirty="0" smtClean="0">
                <a:solidFill>
                  <a:schemeClr val="bg1"/>
                </a:solidFill>
              </a:rPr>
              <a:t> , </a:t>
            </a:r>
            <a:r>
              <a:rPr lang="en-US" dirty="0" err="1" smtClean="0">
                <a:solidFill>
                  <a:schemeClr val="bg1"/>
                </a:solidFill>
              </a:rPr>
              <a:t>субјективно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мултидимензионално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искуство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чија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манифеста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резултат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комплексне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интеракије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физиолошких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неурохемијских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психосо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ијалним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факторима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sr-Cyrl-R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Неаде</a:t>
            </a:r>
            <a:r>
              <a:rPr lang="sr-Cyrl-RS" dirty="0" smtClean="0">
                <a:solidFill>
                  <a:schemeClr val="bg1"/>
                </a:solidFill>
              </a:rPr>
              <a:t>к</a:t>
            </a:r>
            <a:r>
              <a:rPr lang="en-US" dirty="0" err="1" smtClean="0">
                <a:solidFill>
                  <a:schemeClr val="bg1"/>
                </a:solidFill>
              </a:rPr>
              <a:t>ватно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лечен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акутни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који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настаје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после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неотклањање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но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ио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ептивне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актива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повећавају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неуроендокрини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имунолошки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одговор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организма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стрес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изазван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траумом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може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имати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ране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касне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штетне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системске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ефекте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комплика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sr-Cyrl-R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Отклањање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акутног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има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значајно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место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ини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ијалном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збрињавању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трауме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међутим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даље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под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ењен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недовољно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третиран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високо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превалентан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Фармакотерапија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камен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темеља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 у </a:t>
            </a:r>
            <a:r>
              <a:rPr lang="en-US" dirty="0" err="1" smtClean="0">
                <a:solidFill>
                  <a:schemeClr val="bg1"/>
                </a:solidFill>
              </a:rPr>
              <a:t>лечењу</a:t>
            </a:r>
            <a:r>
              <a:rPr lang="en-US" dirty="0" smtClean="0">
                <a:solidFill>
                  <a:schemeClr val="bg1"/>
                </a:solidFill>
              </a:rPr>
              <a:t>, а </a:t>
            </a:r>
            <a:r>
              <a:rPr lang="en-US" dirty="0" err="1" smtClean="0">
                <a:solidFill>
                  <a:schemeClr val="bg1"/>
                </a:solidFill>
              </a:rPr>
              <a:t>степен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одређује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врсту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аналгетика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Примена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медикамента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за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отклањање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бола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код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па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err="1" smtClean="0">
                <a:solidFill>
                  <a:schemeClr val="bg1"/>
                </a:solidFill>
              </a:rPr>
              <a:t>ијената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траумом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треба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је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рана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брза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безбедна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ефикасна</a:t>
            </a:r>
            <a:r>
              <a:rPr lang="en-US" dirty="0" smtClean="0">
                <a:solidFill>
                  <a:schemeClr val="bg1"/>
                </a:solidFill>
              </a:rPr>
              <a:t> и </a:t>
            </a:r>
            <a:r>
              <a:rPr lang="en-US" dirty="0" err="1" smtClean="0">
                <a:solidFill>
                  <a:schemeClr val="bg1"/>
                </a:solidFill>
              </a:rPr>
              <a:t>не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треба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да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се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одлаже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док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трају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дијагностички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поступ</a:t>
            </a:r>
            <a:r>
              <a:rPr lang="sr-Cyrl-RS" dirty="0" smtClean="0">
                <a:solidFill>
                  <a:schemeClr val="bg1"/>
                </a:solidFill>
              </a:rPr>
              <a:t>ц</a:t>
            </a:r>
            <a:r>
              <a:rPr lang="en-US" dirty="0" smtClean="0">
                <a:solidFill>
                  <a:schemeClr val="bg1"/>
                </a:solidFill>
              </a:rPr>
              <a:t>и.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sr-Cyrl-CS" altLang="en-US" sz="3200" b="1" i="1" dirty="0" smtClean="0">
                <a:solidFill>
                  <a:srgbClr val="FF0000"/>
                </a:solidFill>
                <a:ea typeface="Arial Unicode MS" pitchFamily="34" charset="-128"/>
              </a:rPr>
              <a:t>Креирање плана у терапији акутног бола</a:t>
            </a:r>
            <a:endParaRPr lang="en-US" altLang="en-US" sz="3200" b="1" i="1" dirty="0" smtClean="0">
              <a:solidFill>
                <a:srgbClr val="FF0000"/>
              </a:solidFill>
              <a:ea typeface="Arial Unicode MS" pitchFamily="34" charset="-128"/>
            </a:endParaRPr>
          </a:p>
        </p:txBody>
      </p:sp>
      <p:sp>
        <p:nvSpPr>
          <p:cNvPr id="15363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543925" cy="4525963"/>
          </a:xfrm>
        </p:spPr>
        <p:txBody>
          <a:bodyPr/>
          <a:lstStyle/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285750" y="1428750"/>
            <a:ext cx="857250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3200" dirty="0">
                <a:solidFill>
                  <a:schemeClr val="accent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Одређивање карактера бола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5750" y="2714625"/>
            <a:ext cx="8643938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3200" dirty="0">
                <a:solidFill>
                  <a:schemeClr val="accent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Испитивање могућих терапијских метода</a:t>
            </a:r>
            <a:endParaRPr lang="en-US" sz="3200" dirty="0">
              <a:solidFill>
                <a:schemeClr val="accent6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5750" y="4000500"/>
            <a:ext cx="857250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3200" dirty="0">
                <a:solidFill>
                  <a:schemeClr val="accent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Процена резултата спроведене терапије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85750" y="5500688"/>
            <a:ext cx="8643938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sz="3200" dirty="0">
                <a:solidFill>
                  <a:schemeClr val="accent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Развој нових терапијских метода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286250" y="2143125"/>
            <a:ext cx="64293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286250" y="3429000"/>
            <a:ext cx="64293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214813" y="4786313"/>
            <a:ext cx="714375" cy="642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573</TotalTime>
  <Words>1815</Words>
  <Application>Microsoft Office PowerPoint</Application>
  <PresentationFormat>On-screen Show (4:3)</PresentationFormat>
  <Paragraphs>223</Paragraphs>
  <Slides>41</Slides>
  <Notes>7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Apex</vt:lpstr>
      <vt:lpstr>Chart</vt:lpstr>
      <vt:lpstr>Grafico</vt:lpstr>
      <vt:lpstr>Посттрауматски бол</vt:lpstr>
      <vt:lpstr>Slide 2</vt:lpstr>
      <vt:lpstr>Дефиниција бола   </vt:lpstr>
      <vt:lpstr>Дефиниција бола</vt:lpstr>
      <vt:lpstr>бол</vt:lpstr>
      <vt:lpstr>Slide 6</vt:lpstr>
      <vt:lpstr>Slide 7</vt:lpstr>
      <vt:lpstr>Slide 8</vt:lpstr>
      <vt:lpstr>Креирање плана у терапији акутног бола</vt:lpstr>
      <vt:lpstr>Мултимодална аналгезија</vt:lpstr>
      <vt:lpstr>Slide 11</vt:lpstr>
      <vt:lpstr>Терапија трауматског  бола</vt:lpstr>
      <vt:lpstr>Употреба лекова</vt:lpstr>
      <vt:lpstr>Slide 14</vt:lpstr>
      <vt:lpstr>Алтернативна терапија</vt:lpstr>
      <vt:lpstr>Скала процене бола</vt:lpstr>
      <vt:lpstr>Најуобичајенији методи регистровања бола </vt:lpstr>
      <vt:lpstr>Slide 18</vt:lpstr>
      <vt:lpstr>Интезитет бола </vt:lpstr>
      <vt:lpstr>Фармаколошке методе</vt:lpstr>
      <vt:lpstr>NSAID нежељени ефекти</vt:lpstr>
      <vt:lpstr>  Парацетамол </vt:lpstr>
      <vt:lpstr>Опиоиди златни стандард</vt:lpstr>
      <vt:lpstr>Морфин </vt:lpstr>
      <vt:lpstr>ТРАМАДОЛ </vt:lpstr>
      <vt:lpstr>Нежељени ефекти опиоида</vt:lpstr>
      <vt:lpstr>Коаналгетици </vt:lpstr>
      <vt:lpstr>Антидепресивни лекови </vt:lpstr>
      <vt:lpstr>Slide 29</vt:lpstr>
      <vt:lpstr>Slide 30</vt:lpstr>
      <vt:lpstr>Slide 31</vt:lpstr>
      <vt:lpstr>Антиконвулзивни лекови </vt:lpstr>
      <vt:lpstr>Локални анестетици</vt:lpstr>
      <vt:lpstr>ТОРАКАЛНА ТРАУМА И АНАЛГЕЗИЈА </vt:lpstr>
      <vt:lpstr>Slide 35</vt:lpstr>
      <vt:lpstr>Slide 36</vt:lpstr>
      <vt:lpstr>Опекотине и аналгезија 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Посттрауматски бол</dc:title>
  <dc:creator>Win8</dc:creator>
  <cp:lastModifiedBy>Win8</cp:lastModifiedBy>
  <cp:revision>22</cp:revision>
  <dcterms:created xsi:type="dcterms:W3CDTF">2020-10-15T14:23:47Z</dcterms:created>
  <dcterms:modified xsi:type="dcterms:W3CDTF">2020-10-21T07:05:39Z</dcterms:modified>
</cp:coreProperties>
</file>